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8"/>
  </p:notesMasterIdLst>
  <p:sldIdLst>
    <p:sldId id="292" r:id="rId3"/>
    <p:sldId id="269" r:id="rId4"/>
    <p:sldId id="268" r:id="rId5"/>
    <p:sldId id="279" r:id="rId6"/>
    <p:sldId id="280" r:id="rId7"/>
    <p:sldId id="288" r:id="rId8"/>
    <p:sldId id="285" r:id="rId9"/>
    <p:sldId id="286" r:id="rId10"/>
    <p:sldId id="287" r:id="rId11"/>
    <p:sldId id="281" r:id="rId12"/>
    <p:sldId id="282" r:id="rId13"/>
    <p:sldId id="289" r:id="rId14"/>
    <p:sldId id="290" r:id="rId15"/>
    <p:sldId id="291" r:id="rId16"/>
    <p:sldId id="293" r:id="rId17"/>
    <p:sldId id="294" r:id="rId18"/>
    <p:sldId id="296" r:id="rId19"/>
    <p:sldId id="297" r:id="rId20"/>
    <p:sldId id="298" r:id="rId21"/>
    <p:sldId id="299" r:id="rId22"/>
    <p:sldId id="300" r:id="rId23"/>
    <p:sldId id="301" r:id="rId24"/>
    <p:sldId id="302" r:id="rId25"/>
    <p:sldId id="303" r:id="rId26"/>
    <p:sldId id="295"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83" d="100"/>
          <a:sy n="83" d="100"/>
        </p:scale>
        <p:origin x="-1430" y="-77"/>
      </p:cViewPr>
      <p:guideLst>
        <p:guide orient="horz" pos="2160"/>
        <p:guide pos="2880"/>
      </p:guideLst>
    </p:cSldViewPr>
  </p:slideViewPr>
  <p:notesTextViewPr>
    <p:cViewPr>
      <p:scale>
        <a:sx n="1" d="1"/>
        <a:sy n="1" d="1"/>
      </p:scale>
      <p:origin x="0" y="0"/>
    </p:cViewPr>
  </p:notesTextViewPr>
  <p:sorterViewPr>
    <p:cViewPr>
      <p:scale>
        <a:sx n="100" d="100"/>
        <a:sy n="100" d="100"/>
      </p:scale>
      <p:origin x="0" y="2515"/>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5D4894-131A-4329-A34A-1F96C3272262}" type="datetimeFigureOut">
              <a:rPr lang="en-US" smtClean="0"/>
              <a:t>8/29/2017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9717ED-7D57-41C3-B5DE-CDB5AD94AD2E}" type="slidenum">
              <a:rPr lang="en-US" smtClean="0"/>
              <a:t>‹#›</a:t>
            </a:fld>
            <a:endParaRPr lang="en-US"/>
          </a:p>
        </p:txBody>
      </p:sp>
    </p:spTree>
    <p:extLst>
      <p:ext uri="{BB962C8B-B14F-4D97-AF65-F5344CB8AC3E}">
        <p14:creationId xmlns:p14="http://schemas.microsoft.com/office/powerpoint/2010/main" val="3721756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p:spPr>
        <p:txBody>
          <a:bodyPr/>
          <a:lstStyle/>
          <a:p>
            <a:r>
              <a:rPr lang="en-US" altLang="en-US" smtClean="0"/>
              <a:t>Well, prior to the invention of the seismometer, we didn’t know much.</a:t>
            </a:r>
          </a:p>
          <a:p>
            <a:endParaRPr lang="en-US" altLang="en-US" smtClean="0"/>
          </a:p>
          <a:p>
            <a:r>
              <a:rPr lang="en-US" altLang="en-US" smtClean="0"/>
              <a:t>Here is a picture by the 17</a:t>
            </a:r>
            <a:r>
              <a:rPr lang="en-US" altLang="en-US" baseline="30000" smtClean="0"/>
              <a:t>th</a:t>
            </a:r>
            <a:r>
              <a:rPr lang="en-US" altLang="en-US" smtClean="0"/>
              <a:t> century German geologist Althanasius Kircher.</a:t>
            </a:r>
          </a:p>
          <a:p>
            <a:endParaRPr lang="en-US" altLang="en-US" smtClean="0"/>
          </a:p>
          <a:p>
            <a:r>
              <a:rPr lang="en-US" altLang="en-US" smtClean="0"/>
              <a:t>Kircher was interested in volcanoes and his picture of what the inside of the Earth must look like is given here in the</a:t>
            </a:r>
          </a:p>
          <a:p>
            <a:r>
              <a:rPr lang="en-US" altLang="en-US" smtClean="0"/>
              <a:t>Upper right corner, and spread out into a cross-section of the Earth here in the main picture.</a:t>
            </a:r>
          </a:p>
          <a:p>
            <a:endParaRPr lang="en-US" altLang="en-US" smtClean="0"/>
          </a:p>
          <a:p>
            <a:r>
              <a:rPr lang="en-US" altLang="en-US" smtClean="0"/>
              <a:t>I will keep this main cross-section up through many of the next slides.  Here we have just have the surface of the Earth – but cut into it</a:t>
            </a:r>
          </a:p>
          <a:p>
            <a:r>
              <a:rPr lang="en-US" altLang="en-US" smtClean="0"/>
              <a:t>All of the way down to the center of the Earth.</a:t>
            </a:r>
          </a:p>
          <a:p>
            <a:endParaRPr lang="en-US" altLang="en-US" smtClean="0"/>
          </a:p>
          <a:p>
            <a:r>
              <a:rPr lang="en-US" altLang="en-US" smtClean="0"/>
              <a:t>So, what did we know?  Well, Kircher envisioned a connectedness between magma sources feeding the worlds volcanoes and drew the Earth’s interior as such.  But, prior to 1900 all we really had were artists conceptions.</a:t>
            </a:r>
          </a:p>
        </p:txBody>
      </p:sp>
      <p:sp>
        <p:nvSpPr>
          <p:cNvPr id="54276" name="Slide Number Placeholder 3"/>
          <p:cNvSpPr>
            <a:spLocks noGrp="1"/>
          </p:cNvSpPr>
          <p:nvPr>
            <p:ph type="sldNum" sz="quarter" idx="5"/>
          </p:nvPr>
        </p:nvSpPr>
        <p:spPr>
          <a:noFill/>
        </p:spPr>
        <p:txBody>
          <a:bodyPr/>
          <a:lstStyle>
            <a:lvl1pPr eaLnBrk="0" hangingPunct="0">
              <a:defRPr sz="2400">
                <a:solidFill>
                  <a:srgbClr val="FF9933"/>
                </a:solidFill>
                <a:latin typeface="Times New Roman" pitchFamily="18" charset="0"/>
              </a:defRPr>
            </a:lvl1pPr>
            <a:lvl2pPr marL="742950" indent="-285750" eaLnBrk="0" hangingPunct="0">
              <a:defRPr sz="2400">
                <a:solidFill>
                  <a:srgbClr val="FF9933"/>
                </a:solidFill>
                <a:latin typeface="Times New Roman" pitchFamily="18" charset="0"/>
              </a:defRPr>
            </a:lvl2pPr>
            <a:lvl3pPr marL="1143000" indent="-228600" eaLnBrk="0" hangingPunct="0">
              <a:defRPr sz="2400">
                <a:solidFill>
                  <a:srgbClr val="FF9933"/>
                </a:solidFill>
                <a:latin typeface="Times New Roman" pitchFamily="18" charset="0"/>
              </a:defRPr>
            </a:lvl3pPr>
            <a:lvl4pPr marL="1600200" indent="-228600" eaLnBrk="0" hangingPunct="0">
              <a:defRPr sz="2400">
                <a:solidFill>
                  <a:srgbClr val="FF9933"/>
                </a:solidFill>
                <a:latin typeface="Times New Roman" pitchFamily="18" charset="0"/>
              </a:defRPr>
            </a:lvl4pPr>
            <a:lvl5pPr marL="2057400" indent="-228600" eaLnBrk="0" hangingPunct="0">
              <a:defRPr sz="2400">
                <a:solidFill>
                  <a:srgbClr val="FF9933"/>
                </a:solidFill>
                <a:latin typeface="Times New Roman" pitchFamily="18" charset="0"/>
              </a:defRPr>
            </a:lvl5pPr>
            <a:lvl6pPr marL="2514600" indent="-228600" eaLnBrk="0" fontAlgn="base" hangingPunct="0">
              <a:spcBef>
                <a:spcPct val="0"/>
              </a:spcBef>
              <a:spcAft>
                <a:spcPct val="0"/>
              </a:spcAft>
              <a:defRPr sz="2400">
                <a:solidFill>
                  <a:srgbClr val="FF9933"/>
                </a:solidFill>
                <a:latin typeface="Times New Roman" pitchFamily="18" charset="0"/>
              </a:defRPr>
            </a:lvl6pPr>
            <a:lvl7pPr marL="2971800" indent="-228600" eaLnBrk="0" fontAlgn="base" hangingPunct="0">
              <a:spcBef>
                <a:spcPct val="0"/>
              </a:spcBef>
              <a:spcAft>
                <a:spcPct val="0"/>
              </a:spcAft>
              <a:defRPr sz="2400">
                <a:solidFill>
                  <a:srgbClr val="FF9933"/>
                </a:solidFill>
                <a:latin typeface="Times New Roman" pitchFamily="18" charset="0"/>
              </a:defRPr>
            </a:lvl7pPr>
            <a:lvl8pPr marL="3429000" indent="-228600" eaLnBrk="0" fontAlgn="base" hangingPunct="0">
              <a:spcBef>
                <a:spcPct val="0"/>
              </a:spcBef>
              <a:spcAft>
                <a:spcPct val="0"/>
              </a:spcAft>
              <a:defRPr sz="2400">
                <a:solidFill>
                  <a:srgbClr val="FF9933"/>
                </a:solidFill>
                <a:latin typeface="Times New Roman" pitchFamily="18" charset="0"/>
              </a:defRPr>
            </a:lvl8pPr>
            <a:lvl9pPr marL="3886200" indent="-228600" eaLnBrk="0" fontAlgn="base" hangingPunct="0">
              <a:spcBef>
                <a:spcPct val="0"/>
              </a:spcBef>
              <a:spcAft>
                <a:spcPct val="0"/>
              </a:spcAft>
              <a:defRPr sz="2400">
                <a:solidFill>
                  <a:srgbClr val="FF9933"/>
                </a:solidFill>
                <a:latin typeface="Times New Roman" pitchFamily="18" charset="0"/>
              </a:defRPr>
            </a:lvl9pPr>
          </a:lstStyle>
          <a:p>
            <a:pPr eaLnBrk="1" hangingPunct="1"/>
            <a:fld id="{E52C5D9A-11DD-4386-A2F2-725CBDBB1C0A}" type="slidenum">
              <a:rPr lang="en-US" altLang="en-US" sz="1200" smtClean="0">
                <a:solidFill>
                  <a:schemeClr val="tx1"/>
                </a:solidFill>
              </a:rPr>
              <a:pPr eaLnBrk="1" hangingPunct="1"/>
              <a:t>17</a:t>
            </a:fld>
            <a:endParaRPr lang="en-US" altLang="en-US" sz="1200" smtClean="0">
              <a:solidFill>
                <a:schemeClr val="tx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p:spPr>
        <p:txBody>
          <a:bodyPr/>
          <a:lstStyle/>
          <a:p>
            <a:r>
              <a:rPr lang="en-US" altLang="en-US" smtClean="0"/>
              <a:t>The Discovery of the Earth’s Core is generally attributed to Richard Oldham.  This was the first real insight to</a:t>
            </a:r>
          </a:p>
          <a:p>
            <a:r>
              <a:rPr lang="en-US" altLang="en-US" smtClean="0"/>
              <a:t>The interior structure of the Earth.  He determined that the Earth had a core, and that this was 2891 km deep.</a:t>
            </a:r>
          </a:p>
          <a:p>
            <a:endParaRPr lang="en-US" altLang="en-US" smtClean="0"/>
          </a:p>
          <a:p>
            <a:r>
              <a:rPr lang="en-US" altLang="en-US" smtClean="0"/>
              <a:t>We don’t have any actual rock samples from the Earth’s core, but by measuring seismic wave speeds, we can see</a:t>
            </a:r>
          </a:p>
          <a:p>
            <a:r>
              <a:rPr lang="en-US" altLang="en-US" smtClean="0"/>
              <a:t>That the core has a density that is about 10% less than pure Fe. </a:t>
            </a:r>
          </a:p>
          <a:p>
            <a:endParaRPr lang="en-US" altLang="en-US" smtClean="0"/>
          </a:p>
          <a:p>
            <a:r>
              <a:rPr lang="en-US" altLang="en-US" smtClean="0"/>
              <a:t>Since we believe that the Earth was created by the accretion of meteoritic material out of the solar nebula, we generally</a:t>
            </a:r>
          </a:p>
          <a:p>
            <a:r>
              <a:rPr lang="en-US" altLang="en-US" smtClean="0"/>
              <a:t>Look to Fe-Ni meteorites as an analog to what the core must be composed of.  </a:t>
            </a:r>
          </a:p>
          <a:p>
            <a:endParaRPr lang="en-US" altLang="en-US" smtClean="0"/>
          </a:p>
          <a:p>
            <a:r>
              <a:rPr lang="en-US" altLang="en-US" smtClean="0"/>
              <a:t>In general we suspect the core is primarily composed of Fe, but because it is less dense than pure Fe must contain some</a:t>
            </a:r>
          </a:p>
          <a:p>
            <a:r>
              <a:rPr lang="en-US" altLang="en-US" smtClean="0"/>
              <a:t>Lighter elements, which we suspect are O, and S.</a:t>
            </a:r>
          </a:p>
        </p:txBody>
      </p:sp>
      <p:sp>
        <p:nvSpPr>
          <p:cNvPr id="55300" name="Slide Number Placeholder 3"/>
          <p:cNvSpPr>
            <a:spLocks noGrp="1"/>
          </p:cNvSpPr>
          <p:nvPr>
            <p:ph type="sldNum" sz="quarter" idx="5"/>
          </p:nvPr>
        </p:nvSpPr>
        <p:spPr>
          <a:noFill/>
        </p:spPr>
        <p:txBody>
          <a:bodyPr/>
          <a:lstStyle>
            <a:lvl1pPr eaLnBrk="0" hangingPunct="0">
              <a:defRPr sz="2400">
                <a:solidFill>
                  <a:srgbClr val="FF9933"/>
                </a:solidFill>
                <a:latin typeface="Times New Roman" pitchFamily="18" charset="0"/>
              </a:defRPr>
            </a:lvl1pPr>
            <a:lvl2pPr marL="742950" indent="-285750" eaLnBrk="0" hangingPunct="0">
              <a:defRPr sz="2400">
                <a:solidFill>
                  <a:srgbClr val="FF9933"/>
                </a:solidFill>
                <a:latin typeface="Times New Roman" pitchFamily="18" charset="0"/>
              </a:defRPr>
            </a:lvl2pPr>
            <a:lvl3pPr marL="1143000" indent="-228600" eaLnBrk="0" hangingPunct="0">
              <a:defRPr sz="2400">
                <a:solidFill>
                  <a:srgbClr val="FF9933"/>
                </a:solidFill>
                <a:latin typeface="Times New Roman" pitchFamily="18" charset="0"/>
              </a:defRPr>
            </a:lvl3pPr>
            <a:lvl4pPr marL="1600200" indent="-228600" eaLnBrk="0" hangingPunct="0">
              <a:defRPr sz="2400">
                <a:solidFill>
                  <a:srgbClr val="FF9933"/>
                </a:solidFill>
                <a:latin typeface="Times New Roman" pitchFamily="18" charset="0"/>
              </a:defRPr>
            </a:lvl4pPr>
            <a:lvl5pPr marL="2057400" indent="-228600" eaLnBrk="0" hangingPunct="0">
              <a:defRPr sz="2400">
                <a:solidFill>
                  <a:srgbClr val="FF9933"/>
                </a:solidFill>
                <a:latin typeface="Times New Roman" pitchFamily="18" charset="0"/>
              </a:defRPr>
            </a:lvl5pPr>
            <a:lvl6pPr marL="2514600" indent="-228600" eaLnBrk="0" fontAlgn="base" hangingPunct="0">
              <a:spcBef>
                <a:spcPct val="0"/>
              </a:spcBef>
              <a:spcAft>
                <a:spcPct val="0"/>
              </a:spcAft>
              <a:defRPr sz="2400">
                <a:solidFill>
                  <a:srgbClr val="FF9933"/>
                </a:solidFill>
                <a:latin typeface="Times New Roman" pitchFamily="18" charset="0"/>
              </a:defRPr>
            </a:lvl6pPr>
            <a:lvl7pPr marL="2971800" indent="-228600" eaLnBrk="0" fontAlgn="base" hangingPunct="0">
              <a:spcBef>
                <a:spcPct val="0"/>
              </a:spcBef>
              <a:spcAft>
                <a:spcPct val="0"/>
              </a:spcAft>
              <a:defRPr sz="2400">
                <a:solidFill>
                  <a:srgbClr val="FF9933"/>
                </a:solidFill>
                <a:latin typeface="Times New Roman" pitchFamily="18" charset="0"/>
              </a:defRPr>
            </a:lvl7pPr>
            <a:lvl8pPr marL="3429000" indent="-228600" eaLnBrk="0" fontAlgn="base" hangingPunct="0">
              <a:spcBef>
                <a:spcPct val="0"/>
              </a:spcBef>
              <a:spcAft>
                <a:spcPct val="0"/>
              </a:spcAft>
              <a:defRPr sz="2400">
                <a:solidFill>
                  <a:srgbClr val="FF9933"/>
                </a:solidFill>
                <a:latin typeface="Times New Roman" pitchFamily="18" charset="0"/>
              </a:defRPr>
            </a:lvl8pPr>
            <a:lvl9pPr marL="3886200" indent="-228600" eaLnBrk="0" fontAlgn="base" hangingPunct="0">
              <a:spcBef>
                <a:spcPct val="0"/>
              </a:spcBef>
              <a:spcAft>
                <a:spcPct val="0"/>
              </a:spcAft>
              <a:defRPr sz="2400">
                <a:solidFill>
                  <a:srgbClr val="FF9933"/>
                </a:solidFill>
                <a:latin typeface="Times New Roman" pitchFamily="18" charset="0"/>
              </a:defRPr>
            </a:lvl9pPr>
          </a:lstStyle>
          <a:p>
            <a:pPr eaLnBrk="1" hangingPunct="1"/>
            <a:fld id="{0AAB2189-DD8B-4207-B3E3-EC1FB4863174}" type="slidenum">
              <a:rPr lang="en-US" altLang="en-US" sz="1200" smtClean="0">
                <a:solidFill>
                  <a:schemeClr val="tx1"/>
                </a:solidFill>
              </a:rPr>
              <a:pPr eaLnBrk="1" hangingPunct="1"/>
              <a:t>18</a:t>
            </a:fld>
            <a:endParaRPr lang="en-US" altLang="en-US" sz="1200" smtClean="0">
              <a:solidFill>
                <a:schemeClr val="tx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p:spPr>
        <p:txBody>
          <a:bodyPr/>
          <a:lstStyle/>
          <a:p>
            <a:r>
              <a:rPr lang="en-US" altLang="en-US" smtClean="0"/>
              <a:t>In 1909 – Andrija Mohorovicic discovered that there is a hard boundary that separates the Earth’s crust, and its mantle.</a:t>
            </a:r>
          </a:p>
          <a:p>
            <a:endParaRPr lang="en-US" altLang="en-US" smtClean="0"/>
          </a:p>
          <a:p>
            <a:r>
              <a:rPr lang="en-US" altLang="en-US" smtClean="0"/>
              <a:t>This boundary is named after him – called the moho – and varies in thickness from about 7 km (beneath the oceans) down</a:t>
            </a:r>
          </a:p>
          <a:p>
            <a:r>
              <a:rPr lang="en-US" altLang="en-US" smtClean="0"/>
              <a:t>To almost 70 km beneath the continents.</a:t>
            </a:r>
          </a:p>
          <a:p>
            <a:endParaRPr lang="en-US" altLang="en-US" smtClean="0"/>
          </a:p>
          <a:p>
            <a:r>
              <a:rPr lang="en-US" altLang="en-US" smtClean="0"/>
              <a:t>Almost all the work I do is so much deeper than this, and we won’t talk about the crust any more today.  Students in my classes </a:t>
            </a:r>
          </a:p>
          <a:p>
            <a:r>
              <a:rPr lang="en-US" altLang="en-US" smtClean="0"/>
              <a:t>Sometimes get annoyed when I refer to the crust as just this thin scum at the Earth’s surface – and I usually just remove it from </a:t>
            </a:r>
          </a:p>
          <a:p>
            <a:r>
              <a:rPr lang="en-US" altLang="en-US" smtClean="0"/>
              <a:t>My models as it just generates a lot of noise in the seismic recordings.  </a:t>
            </a:r>
          </a:p>
        </p:txBody>
      </p:sp>
      <p:sp>
        <p:nvSpPr>
          <p:cNvPr id="56324" name="Slide Number Placeholder 3"/>
          <p:cNvSpPr>
            <a:spLocks noGrp="1"/>
          </p:cNvSpPr>
          <p:nvPr>
            <p:ph type="sldNum" sz="quarter" idx="5"/>
          </p:nvPr>
        </p:nvSpPr>
        <p:spPr>
          <a:noFill/>
        </p:spPr>
        <p:txBody>
          <a:bodyPr/>
          <a:lstStyle>
            <a:lvl1pPr eaLnBrk="0" hangingPunct="0">
              <a:defRPr sz="2400">
                <a:solidFill>
                  <a:srgbClr val="FF9933"/>
                </a:solidFill>
                <a:latin typeface="Times New Roman" pitchFamily="18" charset="0"/>
              </a:defRPr>
            </a:lvl1pPr>
            <a:lvl2pPr marL="742950" indent="-285750" eaLnBrk="0" hangingPunct="0">
              <a:defRPr sz="2400">
                <a:solidFill>
                  <a:srgbClr val="FF9933"/>
                </a:solidFill>
                <a:latin typeface="Times New Roman" pitchFamily="18" charset="0"/>
              </a:defRPr>
            </a:lvl2pPr>
            <a:lvl3pPr marL="1143000" indent="-228600" eaLnBrk="0" hangingPunct="0">
              <a:defRPr sz="2400">
                <a:solidFill>
                  <a:srgbClr val="FF9933"/>
                </a:solidFill>
                <a:latin typeface="Times New Roman" pitchFamily="18" charset="0"/>
              </a:defRPr>
            </a:lvl3pPr>
            <a:lvl4pPr marL="1600200" indent="-228600" eaLnBrk="0" hangingPunct="0">
              <a:defRPr sz="2400">
                <a:solidFill>
                  <a:srgbClr val="FF9933"/>
                </a:solidFill>
                <a:latin typeface="Times New Roman" pitchFamily="18" charset="0"/>
              </a:defRPr>
            </a:lvl4pPr>
            <a:lvl5pPr marL="2057400" indent="-228600" eaLnBrk="0" hangingPunct="0">
              <a:defRPr sz="2400">
                <a:solidFill>
                  <a:srgbClr val="FF9933"/>
                </a:solidFill>
                <a:latin typeface="Times New Roman" pitchFamily="18" charset="0"/>
              </a:defRPr>
            </a:lvl5pPr>
            <a:lvl6pPr marL="2514600" indent="-228600" eaLnBrk="0" fontAlgn="base" hangingPunct="0">
              <a:spcBef>
                <a:spcPct val="0"/>
              </a:spcBef>
              <a:spcAft>
                <a:spcPct val="0"/>
              </a:spcAft>
              <a:defRPr sz="2400">
                <a:solidFill>
                  <a:srgbClr val="FF9933"/>
                </a:solidFill>
                <a:latin typeface="Times New Roman" pitchFamily="18" charset="0"/>
              </a:defRPr>
            </a:lvl6pPr>
            <a:lvl7pPr marL="2971800" indent="-228600" eaLnBrk="0" fontAlgn="base" hangingPunct="0">
              <a:spcBef>
                <a:spcPct val="0"/>
              </a:spcBef>
              <a:spcAft>
                <a:spcPct val="0"/>
              </a:spcAft>
              <a:defRPr sz="2400">
                <a:solidFill>
                  <a:srgbClr val="FF9933"/>
                </a:solidFill>
                <a:latin typeface="Times New Roman" pitchFamily="18" charset="0"/>
              </a:defRPr>
            </a:lvl7pPr>
            <a:lvl8pPr marL="3429000" indent="-228600" eaLnBrk="0" fontAlgn="base" hangingPunct="0">
              <a:spcBef>
                <a:spcPct val="0"/>
              </a:spcBef>
              <a:spcAft>
                <a:spcPct val="0"/>
              </a:spcAft>
              <a:defRPr sz="2400">
                <a:solidFill>
                  <a:srgbClr val="FF9933"/>
                </a:solidFill>
                <a:latin typeface="Times New Roman" pitchFamily="18" charset="0"/>
              </a:defRPr>
            </a:lvl8pPr>
            <a:lvl9pPr marL="3886200" indent="-228600" eaLnBrk="0" fontAlgn="base" hangingPunct="0">
              <a:spcBef>
                <a:spcPct val="0"/>
              </a:spcBef>
              <a:spcAft>
                <a:spcPct val="0"/>
              </a:spcAft>
              <a:defRPr sz="2400">
                <a:solidFill>
                  <a:srgbClr val="FF9933"/>
                </a:solidFill>
                <a:latin typeface="Times New Roman" pitchFamily="18" charset="0"/>
              </a:defRPr>
            </a:lvl9pPr>
          </a:lstStyle>
          <a:p>
            <a:pPr eaLnBrk="1" hangingPunct="1"/>
            <a:fld id="{3FB5C08F-CE49-4004-B136-CB7E2628E282}" type="slidenum">
              <a:rPr lang="en-US" altLang="en-US" sz="1200" smtClean="0">
                <a:solidFill>
                  <a:schemeClr val="tx1"/>
                </a:solidFill>
              </a:rPr>
              <a:pPr eaLnBrk="1" hangingPunct="1"/>
              <a:t>19</a:t>
            </a:fld>
            <a:endParaRPr lang="en-US" altLang="en-US" sz="1200" smtClean="0">
              <a:solidFill>
                <a:schemeClr val="tx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p:spPr>
        <p:txBody>
          <a:bodyPr/>
          <a:lstStyle/>
          <a:p>
            <a:r>
              <a:rPr lang="en-US" altLang="en-US" smtClean="0"/>
              <a:t>In 1936 – Inge Lehmann discovered that the Earth’s core was actually divided into a solid inner-core, and a fluid outer-core.</a:t>
            </a:r>
          </a:p>
          <a:p>
            <a:endParaRPr lang="en-US" altLang="en-US" smtClean="0"/>
          </a:p>
          <a:p>
            <a:r>
              <a:rPr lang="en-US" altLang="en-US" smtClean="0"/>
              <a:t>In the upper right I have a scanned image of the first page of her paper, which I love.  It’s title has to be the shortest title</a:t>
            </a:r>
          </a:p>
          <a:p>
            <a:r>
              <a:rPr lang="en-US" altLang="en-US" smtClean="0"/>
              <a:t>Of any paper I’ve ever seen.  It’s just called “p-prime” which is the name of the seismic phase she discovered that reflected</a:t>
            </a:r>
          </a:p>
          <a:p>
            <a:r>
              <a:rPr lang="en-US" altLang="en-US" smtClean="0"/>
              <a:t>Off of the inner core boundary.</a:t>
            </a:r>
          </a:p>
        </p:txBody>
      </p:sp>
      <p:sp>
        <p:nvSpPr>
          <p:cNvPr id="57348" name="Slide Number Placeholder 3"/>
          <p:cNvSpPr>
            <a:spLocks noGrp="1"/>
          </p:cNvSpPr>
          <p:nvPr>
            <p:ph type="sldNum" sz="quarter" idx="5"/>
          </p:nvPr>
        </p:nvSpPr>
        <p:spPr>
          <a:noFill/>
        </p:spPr>
        <p:txBody>
          <a:bodyPr/>
          <a:lstStyle>
            <a:lvl1pPr eaLnBrk="0" hangingPunct="0">
              <a:defRPr sz="2400">
                <a:solidFill>
                  <a:srgbClr val="FF9933"/>
                </a:solidFill>
                <a:latin typeface="Times New Roman" pitchFamily="18" charset="0"/>
              </a:defRPr>
            </a:lvl1pPr>
            <a:lvl2pPr marL="742950" indent="-285750" eaLnBrk="0" hangingPunct="0">
              <a:defRPr sz="2400">
                <a:solidFill>
                  <a:srgbClr val="FF9933"/>
                </a:solidFill>
                <a:latin typeface="Times New Roman" pitchFamily="18" charset="0"/>
              </a:defRPr>
            </a:lvl2pPr>
            <a:lvl3pPr marL="1143000" indent="-228600" eaLnBrk="0" hangingPunct="0">
              <a:defRPr sz="2400">
                <a:solidFill>
                  <a:srgbClr val="FF9933"/>
                </a:solidFill>
                <a:latin typeface="Times New Roman" pitchFamily="18" charset="0"/>
              </a:defRPr>
            </a:lvl3pPr>
            <a:lvl4pPr marL="1600200" indent="-228600" eaLnBrk="0" hangingPunct="0">
              <a:defRPr sz="2400">
                <a:solidFill>
                  <a:srgbClr val="FF9933"/>
                </a:solidFill>
                <a:latin typeface="Times New Roman" pitchFamily="18" charset="0"/>
              </a:defRPr>
            </a:lvl4pPr>
            <a:lvl5pPr marL="2057400" indent="-228600" eaLnBrk="0" hangingPunct="0">
              <a:defRPr sz="2400">
                <a:solidFill>
                  <a:srgbClr val="FF9933"/>
                </a:solidFill>
                <a:latin typeface="Times New Roman" pitchFamily="18" charset="0"/>
              </a:defRPr>
            </a:lvl5pPr>
            <a:lvl6pPr marL="2514600" indent="-228600" eaLnBrk="0" fontAlgn="base" hangingPunct="0">
              <a:spcBef>
                <a:spcPct val="0"/>
              </a:spcBef>
              <a:spcAft>
                <a:spcPct val="0"/>
              </a:spcAft>
              <a:defRPr sz="2400">
                <a:solidFill>
                  <a:srgbClr val="FF9933"/>
                </a:solidFill>
                <a:latin typeface="Times New Roman" pitchFamily="18" charset="0"/>
              </a:defRPr>
            </a:lvl6pPr>
            <a:lvl7pPr marL="2971800" indent="-228600" eaLnBrk="0" fontAlgn="base" hangingPunct="0">
              <a:spcBef>
                <a:spcPct val="0"/>
              </a:spcBef>
              <a:spcAft>
                <a:spcPct val="0"/>
              </a:spcAft>
              <a:defRPr sz="2400">
                <a:solidFill>
                  <a:srgbClr val="FF9933"/>
                </a:solidFill>
                <a:latin typeface="Times New Roman" pitchFamily="18" charset="0"/>
              </a:defRPr>
            </a:lvl7pPr>
            <a:lvl8pPr marL="3429000" indent="-228600" eaLnBrk="0" fontAlgn="base" hangingPunct="0">
              <a:spcBef>
                <a:spcPct val="0"/>
              </a:spcBef>
              <a:spcAft>
                <a:spcPct val="0"/>
              </a:spcAft>
              <a:defRPr sz="2400">
                <a:solidFill>
                  <a:srgbClr val="FF9933"/>
                </a:solidFill>
                <a:latin typeface="Times New Roman" pitchFamily="18" charset="0"/>
              </a:defRPr>
            </a:lvl8pPr>
            <a:lvl9pPr marL="3886200" indent="-228600" eaLnBrk="0" fontAlgn="base" hangingPunct="0">
              <a:spcBef>
                <a:spcPct val="0"/>
              </a:spcBef>
              <a:spcAft>
                <a:spcPct val="0"/>
              </a:spcAft>
              <a:defRPr sz="2400">
                <a:solidFill>
                  <a:srgbClr val="FF9933"/>
                </a:solidFill>
                <a:latin typeface="Times New Roman" pitchFamily="18" charset="0"/>
              </a:defRPr>
            </a:lvl9pPr>
          </a:lstStyle>
          <a:p>
            <a:pPr eaLnBrk="1" hangingPunct="1"/>
            <a:fld id="{46A839B3-4FA9-4407-81C8-0D148E0F9BEE}" type="slidenum">
              <a:rPr lang="en-US" altLang="en-US" sz="1200" smtClean="0">
                <a:solidFill>
                  <a:schemeClr val="tx1"/>
                </a:solidFill>
              </a:rPr>
              <a:pPr eaLnBrk="1" hangingPunct="1"/>
              <a:t>20</a:t>
            </a:fld>
            <a:endParaRPr lang="en-US" altLang="en-US" sz="1200" smtClean="0">
              <a:solidFill>
                <a:schemeClr val="tx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p:spPr>
        <p:txBody>
          <a:bodyPr/>
          <a:lstStyle/>
          <a:p>
            <a:r>
              <a:rPr lang="en-US" altLang="en-US" smtClean="0"/>
              <a:t>Moving into the 1960’s we started to accumulate evidence by a large number of people that there were two changes</a:t>
            </a:r>
          </a:p>
          <a:p>
            <a:r>
              <a:rPr lang="en-US" altLang="en-US" smtClean="0"/>
              <a:t>In composition at depths of 410-km and 660-km.</a:t>
            </a:r>
          </a:p>
          <a:p>
            <a:endParaRPr lang="en-US" altLang="en-US" smtClean="0"/>
          </a:p>
          <a:p>
            <a:r>
              <a:rPr lang="en-US" altLang="en-US" smtClean="0"/>
              <a:t>This depth region between 410- and 660-km is what we now call the mantle transition zone.</a:t>
            </a:r>
          </a:p>
          <a:p>
            <a:endParaRPr lang="en-US" altLang="en-US" smtClean="0"/>
          </a:p>
          <a:p>
            <a:r>
              <a:rPr lang="en-US" altLang="en-US" smtClean="0"/>
              <a:t>It’s existence is explained by considering the composition of the upper mantle.</a:t>
            </a:r>
          </a:p>
          <a:p>
            <a:endParaRPr lang="en-US" altLang="en-US" smtClean="0"/>
          </a:p>
          <a:p>
            <a:r>
              <a:rPr lang="en-US" altLang="en-US" smtClean="0"/>
              <a:t>We do have samples of rocks that have erupted out of the mantle, which are a mineral assemblage called peridotites shown</a:t>
            </a:r>
          </a:p>
          <a:p>
            <a:r>
              <a:rPr lang="en-US" altLang="en-US" smtClean="0"/>
              <a:t>In this picture.</a:t>
            </a:r>
          </a:p>
          <a:p>
            <a:endParaRPr lang="en-US" altLang="en-US" smtClean="0"/>
          </a:p>
          <a:p>
            <a:r>
              <a:rPr lang="en-US" altLang="en-US" smtClean="0"/>
              <a:t>These peridotites are about 70% or more made of olivine – the August birthstone.</a:t>
            </a:r>
          </a:p>
          <a:p>
            <a:endParaRPr lang="en-US" altLang="en-US" smtClean="0"/>
          </a:p>
          <a:p>
            <a:r>
              <a:rPr lang="en-US" altLang="en-US" smtClean="0"/>
              <a:t>Some people do experiments where they take minerals and rocks and squeeze them to high pressures and temperatures, similar</a:t>
            </a:r>
          </a:p>
          <a:p>
            <a:r>
              <a:rPr lang="en-US" altLang="en-US" smtClean="0"/>
              <a:t>To conditions found deep in the Earth.</a:t>
            </a:r>
          </a:p>
          <a:p>
            <a:endParaRPr lang="en-US" altLang="en-US" smtClean="0"/>
          </a:p>
          <a:p>
            <a:r>
              <a:rPr lang="en-US" altLang="en-US" smtClean="0"/>
              <a:t>What happens is that when you squeeze olivine to pressures equivalent to 410-km depth the crystal structure of olivine actually gets squashed into a denser form – it is the crystal form called Beta-spinel.  We still have the same composition below 410-km, its just that the olivine is smashed into a more compact form.  This has a 10% increase in density which makes seismic waves reflect off of the boundary.</a:t>
            </a:r>
          </a:p>
          <a:p>
            <a:endParaRPr lang="en-US" altLang="en-US" smtClean="0"/>
          </a:p>
          <a:p>
            <a:r>
              <a:rPr lang="en-US" altLang="en-US" smtClean="0"/>
              <a:t>At 660-km depth this olivine actually breaks down into two different minerals – one called perovskite and the other called magnesiowustite.  These new minerals are also denser, and we have another 10% increase in density which also makes seismic waves reflect off this boundary.</a:t>
            </a:r>
          </a:p>
        </p:txBody>
      </p:sp>
      <p:sp>
        <p:nvSpPr>
          <p:cNvPr id="58372" name="Slide Number Placeholder 3"/>
          <p:cNvSpPr>
            <a:spLocks noGrp="1"/>
          </p:cNvSpPr>
          <p:nvPr>
            <p:ph type="sldNum" sz="quarter" idx="5"/>
          </p:nvPr>
        </p:nvSpPr>
        <p:spPr>
          <a:noFill/>
        </p:spPr>
        <p:txBody>
          <a:bodyPr/>
          <a:lstStyle>
            <a:lvl1pPr eaLnBrk="0" hangingPunct="0">
              <a:defRPr sz="2400">
                <a:solidFill>
                  <a:srgbClr val="FF9933"/>
                </a:solidFill>
                <a:latin typeface="Times New Roman" pitchFamily="18" charset="0"/>
              </a:defRPr>
            </a:lvl1pPr>
            <a:lvl2pPr marL="742950" indent="-285750" eaLnBrk="0" hangingPunct="0">
              <a:defRPr sz="2400">
                <a:solidFill>
                  <a:srgbClr val="FF9933"/>
                </a:solidFill>
                <a:latin typeface="Times New Roman" pitchFamily="18" charset="0"/>
              </a:defRPr>
            </a:lvl2pPr>
            <a:lvl3pPr marL="1143000" indent="-228600" eaLnBrk="0" hangingPunct="0">
              <a:defRPr sz="2400">
                <a:solidFill>
                  <a:srgbClr val="FF9933"/>
                </a:solidFill>
                <a:latin typeface="Times New Roman" pitchFamily="18" charset="0"/>
              </a:defRPr>
            </a:lvl3pPr>
            <a:lvl4pPr marL="1600200" indent="-228600" eaLnBrk="0" hangingPunct="0">
              <a:defRPr sz="2400">
                <a:solidFill>
                  <a:srgbClr val="FF9933"/>
                </a:solidFill>
                <a:latin typeface="Times New Roman" pitchFamily="18" charset="0"/>
              </a:defRPr>
            </a:lvl4pPr>
            <a:lvl5pPr marL="2057400" indent="-228600" eaLnBrk="0" hangingPunct="0">
              <a:defRPr sz="2400">
                <a:solidFill>
                  <a:srgbClr val="FF9933"/>
                </a:solidFill>
                <a:latin typeface="Times New Roman" pitchFamily="18" charset="0"/>
              </a:defRPr>
            </a:lvl5pPr>
            <a:lvl6pPr marL="2514600" indent="-228600" eaLnBrk="0" fontAlgn="base" hangingPunct="0">
              <a:spcBef>
                <a:spcPct val="0"/>
              </a:spcBef>
              <a:spcAft>
                <a:spcPct val="0"/>
              </a:spcAft>
              <a:defRPr sz="2400">
                <a:solidFill>
                  <a:srgbClr val="FF9933"/>
                </a:solidFill>
                <a:latin typeface="Times New Roman" pitchFamily="18" charset="0"/>
              </a:defRPr>
            </a:lvl6pPr>
            <a:lvl7pPr marL="2971800" indent="-228600" eaLnBrk="0" fontAlgn="base" hangingPunct="0">
              <a:spcBef>
                <a:spcPct val="0"/>
              </a:spcBef>
              <a:spcAft>
                <a:spcPct val="0"/>
              </a:spcAft>
              <a:defRPr sz="2400">
                <a:solidFill>
                  <a:srgbClr val="FF9933"/>
                </a:solidFill>
                <a:latin typeface="Times New Roman" pitchFamily="18" charset="0"/>
              </a:defRPr>
            </a:lvl7pPr>
            <a:lvl8pPr marL="3429000" indent="-228600" eaLnBrk="0" fontAlgn="base" hangingPunct="0">
              <a:spcBef>
                <a:spcPct val="0"/>
              </a:spcBef>
              <a:spcAft>
                <a:spcPct val="0"/>
              </a:spcAft>
              <a:defRPr sz="2400">
                <a:solidFill>
                  <a:srgbClr val="FF9933"/>
                </a:solidFill>
                <a:latin typeface="Times New Roman" pitchFamily="18" charset="0"/>
              </a:defRPr>
            </a:lvl8pPr>
            <a:lvl9pPr marL="3886200" indent="-228600" eaLnBrk="0" fontAlgn="base" hangingPunct="0">
              <a:spcBef>
                <a:spcPct val="0"/>
              </a:spcBef>
              <a:spcAft>
                <a:spcPct val="0"/>
              </a:spcAft>
              <a:defRPr sz="2400">
                <a:solidFill>
                  <a:srgbClr val="FF9933"/>
                </a:solidFill>
                <a:latin typeface="Times New Roman" pitchFamily="18" charset="0"/>
              </a:defRPr>
            </a:lvl9pPr>
          </a:lstStyle>
          <a:p>
            <a:pPr eaLnBrk="1" hangingPunct="1"/>
            <a:fld id="{88BA54BF-5D31-4136-9D9C-A97CE6FC7880}" type="slidenum">
              <a:rPr lang="en-US" altLang="en-US" sz="1200" smtClean="0">
                <a:solidFill>
                  <a:schemeClr val="tx1"/>
                </a:solidFill>
              </a:rPr>
              <a:pPr eaLnBrk="1" hangingPunct="1"/>
              <a:t>21</a:t>
            </a:fld>
            <a:endParaRPr lang="en-US" altLang="en-US" sz="1200" smtClean="0">
              <a:solidFill>
                <a:schemeClr val="tx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p:spPr>
        <p:txBody>
          <a:bodyPr/>
          <a:lstStyle/>
          <a:p>
            <a:r>
              <a:rPr lang="en-US" altLang="en-US" dirty="0" smtClean="0"/>
              <a:t>Moving just a couple years past the PREM model, Thorne Lay discovered another discontinuity just about 200 km</a:t>
            </a:r>
          </a:p>
          <a:p>
            <a:r>
              <a:rPr lang="en-US" altLang="en-US" dirty="0" smtClean="0"/>
              <a:t>Above the core-mantle boundary.  We call this the D-double prime discontinuity, which has its roots back to early work</a:t>
            </a:r>
          </a:p>
          <a:p>
            <a:r>
              <a:rPr lang="en-US" altLang="en-US" dirty="0" smtClean="0"/>
              <a:t>That divided up the lower mantle first into a layer called the D-layer, and then when it was determined the lowermost</a:t>
            </a:r>
          </a:p>
          <a:p>
            <a:r>
              <a:rPr lang="en-US" altLang="en-US" dirty="0" smtClean="0"/>
              <a:t>Part of this D-layer looked different, they subdivided it into the D-prime and D-double prime layers.  </a:t>
            </a:r>
          </a:p>
          <a:p>
            <a:endParaRPr lang="en-US" altLang="en-US" dirty="0" smtClean="0"/>
          </a:p>
          <a:p>
            <a:r>
              <a:rPr lang="en-US" altLang="en-US" dirty="0" smtClean="0"/>
              <a:t>It wasn’t until about 2005 when the possible origin to this layer was determined.  It was a triumph for researchers who</a:t>
            </a:r>
          </a:p>
          <a:p>
            <a:r>
              <a:rPr lang="en-US" altLang="en-US" dirty="0" smtClean="0"/>
              <a:t>Do first-principles computations.  In their computations they discovered that the dominant mineral of the lower mantle-</a:t>
            </a:r>
          </a:p>
          <a:p>
            <a:r>
              <a:rPr lang="en-US" altLang="en-US" dirty="0" smtClean="0"/>
              <a:t>Perovskite- should compress down to a </a:t>
            </a:r>
            <a:r>
              <a:rPr lang="en-US" altLang="en-US" dirty="0" err="1" smtClean="0"/>
              <a:t>tighther</a:t>
            </a:r>
            <a:r>
              <a:rPr lang="en-US" altLang="en-US" dirty="0" smtClean="0"/>
              <a:t> crystal structure which they called post-perovskite at about 200 km above</a:t>
            </a:r>
          </a:p>
          <a:p>
            <a:r>
              <a:rPr lang="en-US" altLang="en-US" dirty="0" smtClean="0"/>
              <a:t>The CMB.  The existence of </a:t>
            </a:r>
            <a:r>
              <a:rPr lang="en-US" altLang="en-US" dirty="0" err="1" smtClean="0"/>
              <a:t>postPerovskite</a:t>
            </a:r>
            <a:r>
              <a:rPr lang="en-US" altLang="en-US" dirty="0" smtClean="0"/>
              <a:t> was then confirmed by the people who do the high pressure rock squeezing</a:t>
            </a:r>
          </a:p>
          <a:p>
            <a:r>
              <a:rPr lang="en-US" altLang="en-US" dirty="0" smtClean="0"/>
              <a:t>Experiments.</a:t>
            </a:r>
          </a:p>
        </p:txBody>
      </p:sp>
      <p:sp>
        <p:nvSpPr>
          <p:cNvPr id="60420" name="Slide Number Placeholder 3"/>
          <p:cNvSpPr>
            <a:spLocks noGrp="1"/>
          </p:cNvSpPr>
          <p:nvPr>
            <p:ph type="sldNum" sz="quarter" idx="5"/>
          </p:nvPr>
        </p:nvSpPr>
        <p:spPr>
          <a:noFill/>
        </p:spPr>
        <p:txBody>
          <a:bodyPr/>
          <a:lstStyle>
            <a:lvl1pPr eaLnBrk="0" hangingPunct="0">
              <a:defRPr sz="2400">
                <a:solidFill>
                  <a:srgbClr val="FF9933"/>
                </a:solidFill>
                <a:latin typeface="Times New Roman" pitchFamily="18" charset="0"/>
              </a:defRPr>
            </a:lvl1pPr>
            <a:lvl2pPr marL="742950" indent="-285750" eaLnBrk="0" hangingPunct="0">
              <a:defRPr sz="2400">
                <a:solidFill>
                  <a:srgbClr val="FF9933"/>
                </a:solidFill>
                <a:latin typeface="Times New Roman" pitchFamily="18" charset="0"/>
              </a:defRPr>
            </a:lvl2pPr>
            <a:lvl3pPr marL="1143000" indent="-228600" eaLnBrk="0" hangingPunct="0">
              <a:defRPr sz="2400">
                <a:solidFill>
                  <a:srgbClr val="FF9933"/>
                </a:solidFill>
                <a:latin typeface="Times New Roman" pitchFamily="18" charset="0"/>
              </a:defRPr>
            </a:lvl3pPr>
            <a:lvl4pPr marL="1600200" indent="-228600" eaLnBrk="0" hangingPunct="0">
              <a:defRPr sz="2400">
                <a:solidFill>
                  <a:srgbClr val="FF9933"/>
                </a:solidFill>
                <a:latin typeface="Times New Roman" pitchFamily="18" charset="0"/>
              </a:defRPr>
            </a:lvl4pPr>
            <a:lvl5pPr marL="2057400" indent="-228600" eaLnBrk="0" hangingPunct="0">
              <a:defRPr sz="2400">
                <a:solidFill>
                  <a:srgbClr val="FF9933"/>
                </a:solidFill>
                <a:latin typeface="Times New Roman" pitchFamily="18" charset="0"/>
              </a:defRPr>
            </a:lvl5pPr>
            <a:lvl6pPr marL="2514600" indent="-228600" eaLnBrk="0" fontAlgn="base" hangingPunct="0">
              <a:spcBef>
                <a:spcPct val="0"/>
              </a:spcBef>
              <a:spcAft>
                <a:spcPct val="0"/>
              </a:spcAft>
              <a:defRPr sz="2400">
                <a:solidFill>
                  <a:srgbClr val="FF9933"/>
                </a:solidFill>
                <a:latin typeface="Times New Roman" pitchFamily="18" charset="0"/>
              </a:defRPr>
            </a:lvl6pPr>
            <a:lvl7pPr marL="2971800" indent="-228600" eaLnBrk="0" fontAlgn="base" hangingPunct="0">
              <a:spcBef>
                <a:spcPct val="0"/>
              </a:spcBef>
              <a:spcAft>
                <a:spcPct val="0"/>
              </a:spcAft>
              <a:defRPr sz="2400">
                <a:solidFill>
                  <a:srgbClr val="FF9933"/>
                </a:solidFill>
                <a:latin typeface="Times New Roman" pitchFamily="18" charset="0"/>
              </a:defRPr>
            </a:lvl7pPr>
            <a:lvl8pPr marL="3429000" indent="-228600" eaLnBrk="0" fontAlgn="base" hangingPunct="0">
              <a:spcBef>
                <a:spcPct val="0"/>
              </a:spcBef>
              <a:spcAft>
                <a:spcPct val="0"/>
              </a:spcAft>
              <a:defRPr sz="2400">
                <a:solidFill>
                  <a:srgbClr val="FF9933"/>
                </a:solidFill>
                <a:latin typeface="Times New Roman" pitchFamily="18" charset="0"/>
              </a:defRPr>
            </a:lvl8pPr>
            <a:lvl9pPr marL="3886200" indent="-228600" eaLnBrk="0" fontAlgn="base" hangingPunct="0">
              <a:spcBef>
                <a:spcPct val="0"/>
              </a:spcBef>
              <a:spcAft>
                <a:spcPct val="0"/>
              </a:spcAft>
              <a:defRPr sz="2400">
                <a:solidFill>
                  <a:srgbClr val="FF9933"/>
                </a:solidFill>
                <a:latin typeface="Times New Roman" pitchFamily="18" charset="0"/>
              </a:defRPr>
            </a:lvl9pPr>
          </a:lstStyle>
          <a:p>
            <a:pPr eaLnBrk="1" hangingPunct="1"/>
            <a:fld id="{3CB3606A-6874-4DFA-90BF-D56B4FC01DE0}" type="slidenum">
              <a:rPr lang="en-US" altLang="en-US" sz="1200">
                <a:solidFill>
                  <a:prstClr val="black"/>
                </a:solidFill>
              </a:rPr>
              <a:pPr eaLnBrk="1" hangingPunct="1"/>
              <a:t>22</a:t>
            </a:fld>
            <a:endParaRPr lang="en-US" altLang="en-US" sz="120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p:spPr>
        <p:txBody>
          <a:bodyPr/>
          <a:lstStyle/>
          <a:p>
            <a:r>
              <a:rPr lang="en-US" altLang="en-US" dirty="0" smtClean="0"/>
              <a:t>Since the discovery of the D” discontinuity, there has been a flurry of observations of other possible layering, e.g., at depths of 300 or 520 km.  However, these layers do not seem to be globally continuous.</a:t>
            </a:r>
          </a:p>
        </p:txBody>
      </p:sp>
      <p:sp>
        <p:nvSpPr>
          <p:cNvPr id="61444" name="Slide Number Placeholder 3"/>
          <p:cNvSpPr>
            <a:spLocks noGrp="1"/>
          </p:cNvSpPr>
          <p:nvPr>
            <p:ph type="sldNum" sz="quarter" idx="5"/>
          </p:nvPr>
        </p:nvSpPr>
        <p:spPr>
          <a:noFill/>
        </p:spPr>
        <p:txBody>
          <a:bodyPr/>
          <a:lstStyle>
            <a:lvl1pPr eaLnBrk="0" hangingPunct="0">
              <a:defRPr sz="2400">
                <a:solidFill>
                  <a:srgbClr val="FF9933"/>
                </a:solidFill>
                <a:latin typeface="Times New Roman" pitchFamily="18" charset="0"/>
              </a:defRPr>
            </a:lvl1pPr>
            <a:lvl2pPr marL="742950" indent="-285750" eaLnBrk="0" hangingPunct="0">
              <a:defRPr sz="2400">
                <a:solidFill>
                  <a:srgbClr val="FF9933"/>
                </a:solidFill>
                <a:latin typeface="Times New Roman" pitchFamily="18" charset="0"/>
              </a:defRPr>
            </a:lvl2pPr>
            <a:lvl3pPr marL="1143000" indent="-228600" eaLnBrk="0" hangingPunct="0">
              <a:defRPr sz="2400">
                <a:solidFill>
                  <a:srgbClr val="FF9933"/>
                </a:solidFill>
                <a:latin typeface="Times New Roman" pitchFamily="18" charset="0"/>
              </a:defRPr>
            </a:lvl3pPr>
            <a:lvl4pPr marL="1600200" indent="-228600" eaLnBrk="0" hangingPunct="0">
              <a:defRPr sz="2400">
                <a:solidFill>
                  <a:srgbClr val="FF9933"/>
                </a:solidFill>
                <a:latin typeface="Times New Roman" pitchFamily="18" charset="0"/>
              </a:defRPr>
            </a:lvl4pPr>
            <a:lvl5pPr marL="2057400" indent="-228600" eaLnBrk="0" hangingPunct="0">
              <a:defRPr sz="2400">
                <a:solidFill>
                  <a:srgbClr val="FF9933"/>
                </a:solidFill>
                <a:latin typeface="Times New Roman" pitchFamily="18" charset="0"/>
              </a:defRPr>
            </a:lvl5pPr>
            <a:lvl6pPr marL="2514600" indent="-228600" eaLnBrk="0" fontAlgn="base" hangingPunct="0">
              <a:spcBef>
                <a:spcPct val="0"/>
              </a:spcBef>
              <a:spcAft>
                <a:spcPct val="0"/>
              </a:spcAft>
              <a:defRPr sz="2400">
                <a:solidFill>
                  <a:srgbClr val="FF9933"/>
                </a:solidFill>
                <a:latin typeface="Times New Roman" pitchFamily="18" charset="0"/>
              </a:defRPr>
            </a:lvl6pPr>
            <a:lvl7pPr marL="2971800" indent="-228600" eaLnBrk="0" fontAlgn="base" hangingPunct="0">
              <a:spcBef>
                <a:spcPct val="0"/>
              </a:spcBef>
              <a:spcAft>
                <a:spcPct val="0"/>
              </a:spcAft>
              <a:defRPr sz="2400">
                <a:solidFill>
                  <a:srgbClr val="FF9933"/>
                </a:solidFill>
                <a:latin typeface="Times New Roman" pitchFamily="18" charset="0"/>
              </a:defRPr>
            </a:lvl7pPr>
            <a:lvl8pPr marL="3429000" indent="-228600" eaLnBrk="0" fontAlgn="base" hangingPunct="0">
              <a:spcBef>
                <a:spcPct val="0"/>
              </a:spcBef>
              <a:spcAft>
                <a:spcPct val="0"/>
              </a:spcAft>
              <a:defRPr sz="2400">
                <a:solidFill>
                  <a:srgbClr val="FF9933"/>
                </a:solidFill>
                <a:latin typeface="Times New Roman" pitchFamily="18" charset="0"/>
              </a:defRPr>
            </a:lvl8pPr>
            <a:lvl9pPr marL="3886200" indent="-228600" eaLnBrk="0" fontAlgn="base" hangingPunct="0">
              <a:spcBef>
                <a:spcPct val="0"/>
              </a:spcBef>
              <a:spcAft>
                <a:spcPct val="0"/>
              </a:spcAft>
              <a:defRPr sz="2400">
                <a:solidFill>
                  <a:srgbClr val="FF9933"/>
                </a:solidFill>
                <a:latin typeface="Times New Roman" pitchFamily="18" charset="0"/>
              </a:defRPr>
            </a:lvl9pPr>
          </a:lstStyle>
          <a:p>
            <a:pPr eaLnBrk="1" hangingPunct="1"/>
            <a:fld id="{AC931089-94A2-4BA9-A1E9-4000858F0C22}" type="slidenum">
              <a:rPr lang="en-US" altLang="en-US" sz="1200">
                <a:solidFill>
                  <a:prstClr val="black"/>
                </a:solidFill>
              </a:rPr>
              <a:pPr eaLnBrk="1" hangingPunct="1"/>
              <a:t>23</a:t>
            </a:fld>
            <a:endParaRPr lang="en-US" altLang="en-US" sz="120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p:spPr>
        <p:txBody>
          <a:bodyPr/>
          <a:lstStyle/>
          <a:p>
            <a:r>
              <a:rPr lang="en-US" altLang="en-US" smtClean="0"/>
              <a:t>Since the 1990’s two major things happened.  (1) Global digital seismic data became available, and (2) computing power got large enough to start doing large scale inversions using all of these data.</a:t>
            </a:r>
          </a:p>
          <a:p>
            <a:endParaRPr lang="en-US" altLang="en-US" smtClean="0"/>
          </a:p>
          <a:p>
            <a:r>
              <a:rPr lang="en-US" altLang="en-US" smtClean="0"/>
              <a:t>What resulted was a proliferation of people doing “tomography” – similar to doing an ultra-sound of the Earth.</a:t>
            </a:r>
          </a:p>
          <a:p>
            <a:endParaRPr lang="en-US" altLang="en-US" smtClean="0"/>
          </a:p>
          <a:p>
            <a:r>
              <a:rPr lang="en-US" altLang="en-US" smtClean="0"/>
              <a:t>This is one such model result.  What is shown is not actual seismic velocity, but in this case deviations, in percent, from the 1-D average PREM model.</a:t>
            </a:r>
          </a:p>
          <a:p>
            <a:endParaRPr lang="en-US" altLang="en-US" smtClean="0"/>
          </a:p>
          <a:p>
            <a:r>
              <a:rPr lang="en-US" altLang="en-US" smtClean="0"/>
              <a:t>In general red colors are always used to show that seismic waves are slower in these regions and blue colors are used to show that seismic waves are faster in these regions.  What came out of these simulations was incredible.</a:t>
            </a:r>
          </a:p>
        </p:txBody>
      </p:sp>
      <p:sp>
        <p:nvSpPr>
          <p:cNvPr id="62468" name="Slide Number Placeholder 3"/>
          <p:cNvSpPr>
            <a:spLocks noGrp="1"/>
          </p:cNvSpPr>
          <p:nvPr>
            <p:ph type="sldNum" sz="quarter" idx="5"/>
          </p:nvPr>
        </p:nvSpPr>
        <p:spPr>
          <a:noFill/>
        </p:spPr>
        <p:txBody>
          <a:bodyPr/>
          <a:lstStyle>
            <a:lvl1pPr eaLnBrk="0" hangingPunct="0">
              <a:defRPr sz="2400">
                <a:solidFill>
                  <a:srgbClr val="FF9933"/>
                </a:solidFill>
                <a:latin typeface="Times New Roman" pitchFamily="18" charset="0"/>
              </a:defRPr>
            </a:lvl1pPr>
            <a:lvl2pPr marL="742950" indent="-285750" eaLnBrk="0" hangingPunct="0">
              <a:defRPr sz="2400">
                <a:solidFill>
                  <a:srgbClr val="FF9933"/>
                </a:solidFill>
                <a:latin typeface="Times New Roman" pitchFamily="18" charset="0"/>
              </a:defRPr>
            </a:lvl2pPr>
            <a:lvl3pPr marL="1143000" indent="-228600" eaLnBrk="0" hangingPunct="0">
              <a:defRPr sz="2400">
                <a:solidFill>
                  <a:srgbClr val="FF9933"/>
                </a:solidFill>
                <a:latin typeface="Times New Roman" pitchFamily="18" charset="0"/>
              </a:defRPr>
            </a:lvl3pPr>
            <a:lvl4pPr marL="1600200" indent="-228600" eaLnBrk="0" hangingPunct="0">
              <a:defRPr sz="2400">
                <a:solidFill>
                  <a:srgbClr val="FF9933"/>
                </a:solidFill>
                <a:latin typeface="Times New Roman" pitchFamily="18" charset="0"/>
              </a:defRPr>
            </a:lvl4pPr>
            <a:lvl5pPr marL="2057400" indent="-228600" eaLnBrk="0" hangingPunct="0">
              <a:defRPr sz="2400">
                <a:solidFill>
                  <a:srgbClr val="FF9933"/>
                </a:solidFill>
                <a:latin typeface="Times New Roman" pitchFamily="18" charset="0"/>
              </a:defRPr>
            </a:lvl5pPr>
            <a:lvl6pPr marL="2514600" indent="-228600" eaLnBrk="0" fontAlgn="base" hangingPunct="0">
              <a:spcBef>
                <a:spcPct val="0"/>
              </a:spcBef>
              <a:spcAft>
                <a:spcPct val="0"/>
              </a:spcAft>
              <a:defRPr sz="2400">
                <a:solidFill>
                  <a:srgbClr val="FF9933"/>
                </a:solidFill>
                <a:latin typeface="Times New Roman" pitchFamily="18" charset="0"/>
              </a:defRPr>
            </a:lvl6pPr>
            <a:lvl7pPr marL="2971800" indent="-228600" eaLnBrk="0" fontAlgn="base" hangingPunct="0">
              <a:spcBef>
                <a:spcPct val="0"/>
              </a:spcBef>
              <a:spcAft>
                <a:spcPct val="0"/>
              </a:spcAft>
              <a:defRPr sz="2400">
                <a:solidFill>
                  <a:srgbClr val="FF9933"/>
                </a:solidFill>
                <a:latin typeface="Times New Roman" pitchFamily="18" charset="0"/>
              </a:defRPr>
            </a:lvl7pPr>
            <a:lvl8pPr marL="3429000" indent="-228600" eaLnBrk="0" fontAlgn="base" hangingPunct="0">
              <a:spcBef>
                <a:spcPct val="0"/>
              </a:spcBef>
              <a:spcAft>
                <a:spcPct val="0"/>
              </a:spcAft>
              <a:defRPr sz="2400">
                <a:solidFill>
                  <a:srgbClr val="FF9933"/>
                </a:solidFill>
                <a:latin typeface="Times New Roman" pitchFamily="18" charset="0"/>
              </a:defRPr>
            </a:lvl8pPr>
            <a:lvl9pPr marL="3886200" indent="-228600" eaLnBrk="0" fontAlgn="base" hangingPunct="0">
              <a:spcBef>
                <a:spcPct val="0"/>
              </a:spcBef>
              <a:spcAft>
                <a:spcPct val="0"/>
              </a:spcAft>
              <a:defRPr sz="2400">
                <a:solidFill>
                  <a:srgbClr val="FF9933"/>
                </a:solidFill>
                <a:latin typeface="Times New Roman" pitchFamily="18" charset="0"/>
              </a:defRPr>
            </a:lvl9pPr>
          </a:lstStyle>
          <a:p>
            <a:pPr eaLnBrk="1" hangingPunct="1"/>
            <a:fld id="{2B708A7C-6106-411E-8C19-9AE1D2A32DD2}" type="slidenum">
              <a:rPr lang="en-US" altLang="en-US" sz="1200">
                <a:solidFill>
                  <a:prstClr val="black"/>
                </a:solidFill>
              </a:rPr>
              <a:pPr eaLnBrk="1" hangingPunct="1"/>
              <a:t>24</a:t>
            </a:fld>
            <a:endParaRPr lang="en-US" altLang="en-US" sz="120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147451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6E69DC-D690-44A8-8212-8CAB4D3F6F5A}" type="datetimeFigureOut">
              <a:rPr lang="en-US" smtClean="0"/>
              <a:t>8/29/2017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3A144B-1EBE-4069-9668-0D1BE21CA9B6}" type="slidenum">
              <a:rPr lang="en-US" smtClean="0"/>
              <a:t>‹#›</a:t>
            </a:fld>
            <a:endParaRPr lang="en-US"/>
          </a:p>
        </p:txBody>
      </p:sp>
    </p:spTree>
    <p:extLst>
      <p:ext uri="{BB962C8B-B14F-4D97-AF65-F5344CB8AC3E}">
        <p14:creationId xmlns:p14="http://schemas.microsoft.com/office/powerpoint/2010/main" val="756059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6E69DC-D690-44A8-8212-8CAB4D3F6F5A}" type="datetimeFigureOut">
              <a:rPr lang="en-US" smtClean="0"/>
              <a:t>8/29/2017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3A144B-1EBE-4069-9668-0D1BE21CA9B6}" type="slidenum">
              <a:rPr lang="en-US" smtClean="0"/>
              <a:t>‹#›</a:t>
            </a:fld>
            <a:endParaRPr lang="en-US"/>
          </a:p>
        </p:txBody>
      </p:sp>
    </p:spTree>
    <p:extLst>
      <p:ext uri="{BB962C8B-B14F-4D97-AF65-F5344CB8AC3E}">
        <p14:creationId xmlns:p14="http://schemas.microsoft.com/office/powerpoint/2010/main" val="21633052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9855168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85800" y="1981200"/>
            <a:ext cx="7772400" cy="41148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737002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846612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48217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668416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1960478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76537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521156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6E69DC-D690-44A8-8212-8CAB4D3F6F5A}" type="datetimeFigureOut">
              <a:rPr lang="en-US" smtClean="0"/>
              <a:t>8/29/2017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3A144B-1EBE-4069-9668-0D1BE21CA9B6}" type="slidenum">
              <a:rPr lang="en-US" smtClean="0"/>
              <a:t>‹#›</a:t>
            </a:fld>
            <a:endParaRPr lang="en-US"/>
          </a:p>
        </p:txBody>
      </p:sp>
    </p:spTree>
    <p:extLst>
      <p:ext uri="{BB962C8B-B14F-4D97-AF65-F5344CB8AC3E}">
        <p14:creationId xmlns:p14="http://schemas.microsoft.com/office/powerpoint/2010/main" val="1174164002"/>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936055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1981200"/>
            <a:ext cx="7772400" cy="4114800"/>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429683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21362"/>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2136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91145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6E69DC-D690-44A8-8212-8CAB4D3F6F5A}" type="datetimeFigureOut">
              <a:rPr lang="en-US" smtClean="0"/>
              <a:t>8/29/2017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3A144B-1EBE-4069-9668-0D1BE21CA9B6}" type="slidenum">
              <a:rPr lang="en-US" smtClean="0"/>
              <a:t>‹#›</a:t>
            </a:fld>
            <a:endParaRPr lang="en-US"/>
          </a:p>
        </p:txBody>
      </p:sp>
    </p:spTree>
    <p:extLst>
      <p:ext uri="{BB962C8B-B14F-4D97-AF65-F5344CB8AC3E}">
        <p14:creationId xmlns:p14="http://schemas.microsoft.com/office/powerpoint/2010/main" val="281866957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36E69DC-D690-44A8-8212-8CAB4D3F6F5A}" type="datetimeFigureOut">
              <a:rPr lang="en-US" smtClean="0"/>
              <a:t>8/29/2017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3A144B-1EBE-4069-9668-0D1BE21CA9B6}" type="slidenum">
              <a:rPr lang="en-US" smtClean="0"/>
              <a:t>‹#›</a:t>
            </a:fld>
            <a:endParaRPr lang="en-US"/>
          </a:p>
        </p:txBody>
      </p:sp>
    </p:spTree>
    <p:extLst>
      <p:ext uri="{BB962C8B-B14F-4D97-AF65-F5344CB8AC3E}">
        <p14:creationId xmlns:p14="http://schemas.microsoft.com/office/powerpoint/2010/main" val="9808186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36E69DC-D690-44A8-8212-8CAB4D3F6F5A}" type="datetimeFigureOut">
              <a:rPr lang="en-US" smtClean="0"/>
              <a:t>8/29/2017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3A144B-1EBE-4069-9668-0D1BE21CA9B6}" type="slidenum">
              <a:rPr lang="en-US" smtClean="0"/>
              <a:t>‹#›</a:t>
            </a:fld>
            <a:endParaRPr lang="en-US"/>
          </a:p>
        </p:txBody>
      </p:sp>
    </p:spTree>
    <p:extLst>
      <p:ext uri="{BB962C8B-B14F-4D97-AF65-F5344CB8AC3E}">
        <p14:creationId xmlns:p14="http://schemas.microsoft.com/office/powerpoint/2010/main" val="93232439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36E69DC-D690-44A8-8212-8CAB4D3F6F5A}" type="datetimeFigureOut">
              <a:rPr lang="en-US" smtClean="0"/>
              <a:t>8/29/2017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3A144B-1EBE-4069-9668-0D1BE21CA9B6}" type="slidenum">
              <a:rPr lang="en-US" smtClean="0"/>
              <a:t>‹#›</a:t>
            </a:fld>
            <a:endParaRPr lang="en-US"/>
          </a:p>
        </p:txBody>
      </p:sp>
    </p:spTree>
    <p:extLst>
      <p:ext uri="{BB962C8B-B14F-4D97-AF65-F5344CB8AC3E}">
        <p14:creationId xmlns:p14="http://schemas.microsoft.com/office/powerpoint/2010/main" val="2062797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E69DC-D690-44A8-8212-8CAB4D3F6F5A}" type="datetimeFigureOut">
              <a:rPr lang="en-US" smtClean="0"/>
              <a:t>8/29/2017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3A144B-1EBE-4069-9668-0D1BE21CA9B6}" type="slidenum">
              <a:rPr lang="en-US" smtClean="0"/>
              <a:t>‹#›</a:t>
            </a:fld>
            <a:endParaRPr lang="en-US"/>
          </a:p>
        </p:txBody>
      </p:sp>
    </p:spTree>
    <p:extLst>
      <p:ext uri="{BB962C8B-B14F-4D97-AF65-F5344CB8AC3E}">
        <p14:creationId xmlns:p14="http://schemas.microsoft.com/office/powerpoint/2010/main" val="3895646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6E69DC-D690-44A8-8212-8CAB4D3F6F5A}" type="datetimeFigureOut">
              <a:rPr lang="en-US" smtClean="0"/>
              <a:t>8/29/2017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3A144B-1EBE-4069-9668-0D1BE21CA9B6}" type="slidenum">
              <a:rPr lang="en-US" smtClean="0"/>
              <a:t>‹#›</a:t>
            </a:fld>
            <a:endParaRPr lang="en-US"/>
          </a:p>
        </p:txBody>
      </p:sp>
    </p:spTree>
    <p:extLst>
      <p:ext uri="{BB962C8B-B14F-4D97-AF65-F5344CB8AC3E}">
        <p14:creationId xmlns:p14="http://schemas.microsoft.com/office/powerpoint/2010/main" val="1725802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6E69DC-D690-44A8-8212-8CAB4D3F6F5A}" type="datetimeFigureOut">
              <a:rPr lang="en-US" smtClean="0"/>
              <a:t>8/29/2017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3A144B-1EBE-4069-9668-0D1BE21CA9B6}" type="slidenum">
              <a:rPr lang="en-US" smtClean="0"/>
              <a:t>‹#›</a:t>
            </a:fld>
            <a:endParaRPr lang="en-US"/>
          </a:p>
        </p:txBody>
      </p:sp>
    </p:spTree>
    <p:extLst>
      <p:ext uri="{BB962C8B-B14F-4D97-AF65-F5344CB8AC3E}">
        <p14:creationId xmlns:p14="http://schemas.microsoft.com/office/powerpoint/2010/main" val="3530121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6E69DC-D690-44A8-8212-8CAB4D3F6F5A}" type="datetimeFigureOut">
              <a:rPr lang="en-US" smtClean="0"/>
              <a:t>8/29/2017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3A144B-1EBE-4069-9668-0D1BE21CA9B6}" type="slidenum">
              <a:rPr lang="en-US" smtClean="0"/>
              <a:t>‹#›</a:t>
            </a:fld>
            <a:endParaRPr lang="en-US"/>
          </a:p>
        </p:txBody>
      </p:sp>
    </p:spTree>
    <p:extLst>
      <p:ext uri="{BB962C8B-B14F-4D97-AF65-F5344CB8AC3E}">
        <p14:creationId xmlns:p14="http://schemas.microsoft.com/office/powerpoint/2010/main" val="41032195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6699"/>
            </a:gs>
            <a:gs pos="100000">
              <a:srgbClr val="6CA7C4"/>
            </a:gs>
          </a:gsLst>
          <a:path path="rect">
            <a:fillToRect r="100000" b="100000"/>
          </a:path>
        </a:gradFill>
        <a:effectLst/>
      </p:bgPr>
    </p:bg>
    <p:spTree>
      <p:nvGrpSpPr>
        <p:cNvPr id="1" name=""/>
        <p:cNvGrpSpPr/>
        <p:nvPr/>
      </p:nvGrpSpPr>
      <p:grpSpPr>
        <a:xfrm>
          <a:off x="0" y="0"/>
          <a:ext cx="0" cy="0"/>
          <a:chOff x="0" y="0"/>
          <a:chExt cx="0" cy="0"/>
        </a:xfrm>
      </p:grpSpPr>
      <p:sp>
        <p:nvSpPr>
          <p:cNvPr id="1026" name="Rectangle 10"/>
          <p:cNvSpPr>
            <a:spLocks noChangeArrowheads="1"/>
          </p:cNvSpPr>
          <p:nvPr userDrawn="1"/>
        </p:nvSpPr>
        <p:spPr bwMode="auto">
          <a:xfrm>
            <a:off x="0" y="0"/>
            <a:ext cx="9144000" cy="6853238"/>
          </a:xfrm>
          <a:prstGeom prst="rect">
            <a:avLst/>
          </a:prstGeom>
          <a:solidFill>
            <a:srgbClr val="08080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rgbClr val="FF9933"/>
                </a:solidFill>
                <a:latin typeface="Times New Roman" pitchFamily="18" charset="0"/>
              </a:defRPr>
            </a:lvl1pPr>
            <a:lvl2pPr marL="742950" indent="-285750" eaLnBrk="0" hangingPunct="0">
              <a:defRPr sz="2400">
                <a:solidFill>
                  <a:srgbClr val="FF9933"/>
                </a:solidFill>
                <a:latin typeface="Times New Roman" pitchFamily="18" charset="0"/>
              </a:defRPr>
            </a:lvl2pPr>
            <a:lvl3pPr marL="1143000" indent="-228600" eaLnBrk="0" hangingPunct="0">
              <a:defRPr sz="2400">
                <a:solidFill>
                  <a:srgbClr val="FF9933"/>
                </a:solidFill>
                <a:latin typeface="Times New Roman" pitchFamily="18" charset="0"/>
              </a:defRPr>
            </a:lvl3pPr>
            <a:lvl4pPr marL="1600200" indent="-228600" eaLnBrk="0" hangingPunct="0">
              <a:defRPr sz="2400">
                <a:solidFill>
                  <a:srgbClr val="FF9933"/>
                </a:solidFill>
                <a:latin typeface="Times New Roman" pitchFamily="18" charset="0"/>
              </a:defRPr>
            </a:lvl4pPr>
            <a:lvl5pPr marL="2057400" indent="-228600" eaLnBrk="0" hangingPunct="0">
              <a:defRPr sz="2400">
                <a:solidFill>
                  <a:srgbClr val="FF9933"/>
                </a:solidFill>
                <a:latin typeface="Times New Roman" pitchFamily="18" charset="0"/>
              </a:defRPr>
            </a:lvl5pPr>
            <a:lvl6pPr marL="2514600" indent="-228600" eaLnBrk="0" fontAlgn="base" hangingPunct="0">
              <a:spcBef>
                <a:spcPct val="0"/>
              </a:spcBef>
              <a:spcAft>
                <a:spcPct val="0"/>
              </a:spcAft>
              <a:defRPr sz="2400">
                <a:solidFill>
                  <a:srgbClr val="FF9933"/>
                </a:solidFill>
                <a:latin typeface="Times New Roman" pitchFamily="18" charset="0"/>
              </a:defRPr>
            </a:lvl6pPr>
            <a:lvl7pPr marL="2971800" indent="-228600" eaLnBrk="0" fontAlgn="base" hangingPunct="0">
              <a:spcBef>
                <a:spcPct val="0"/>
              </a:spcBef>
              <a:spcAft>
                <a:spcPct val="0"/>
              </a:spcAft>
              <a:defRPr sz="2400">
                <a:solidFill>
                  <a:srgbClr val="FF9933"/>
                </a:solidFill>
                <a:latin typeface="Times New Roman" pitchFamily="18" charset="0"/>
              </a:defRPr>
            </a:lvl7pPr>
            <a:lvl8pPr marL="3429000" indent="-228600" eaLnBrk="0" fontAlgn="base" hangingPunct="0">
              <a:spcBef>
                <a:spcPct val="0"/>
              </a:spcBef>
              <a:spcAft>
                <a:spcPct val="0"/>
              </a:spcAft>
              <a:defRPr sz="2400">
                <a:solidFill>
                  <a:srgbClr val="FF9933"/>
                </a:solidFill>
                <a:latin typeface="Times New Roman" pitchFamily="18" charset="0"/>
              </a:defRPr>
            </a:lvl8pPr>
            <a:lvl9pPr marL="3886200" indent="-228600" eaLnBrk="0" fontAlgn="base" hangingPunct="0">
              <a:spcBef>
                <a:spcPct val="0"/>
              </a:spcBef>
              <a:spcAft>
                <a:spcPct val="0"/>
              </a:spcAft>
              <a:defRPr sz="2400">
                <a:solidFill>
                  <a:srgbClr val="FF9933"/>
                </a:solidFill>
                <a:latin typeface="Times New Roman" pitchFamily="18" charset="0"/>
              </a:defRPr>
            </a:lvl9pPr>
          </a:lstStyle>
          <a:p>
            <a:pPr eaLnBrk="1" fontAlgn="base" hangingPunct="1">
              <a:spcBef>
                <a:spcPct val="0"/>
              </a:spcBef>
              <a:spcAft>
                <a:spcPct val="0"/>
              </a:spcAft>
            </a:pPr>
            <a:endParaRPr lang="en-US" altLang="en-US" smtClean="0"/>
          </a:p>
        </p:txBody>
      </p:sp>
    </p:spTree>
    <p:extLst>
      <p:ext uri="{BB962C8B-B14F-4D97-AF65-F5344CB8AC3E}">
        <p14:creationId xmlns:p14="http://schemas.microsoft.com/office/powerpoint/2010/main" val="27634120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39.jpeg"/><Relationship Id="rId4" Type="http://schemas.openxmlformats.org/officeDocument/2006/relationships/image" Target="../media/image38.jpe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43.jpeg"/><Relationship Id="rId4" Type="http://schemas.openxmlformats.org/officeDocument/2006/relationships/image" Target="../media/image42.jpeg"/></Relationships>
</file>

<file path=ppt/slides/_rels/slide2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upload.wikimedia.org/wikipedia/commons/6/69/Kepler-second-law.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299" y="1762095"/>
            <a:ext cx="5600700" cy="3733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0528" y="133351"/>
            <a:ext cx="3619132" cy="584775"/>
          </a:xfrm>
          <a:prstGeom prst="rect">
            <a:avLst/>
          </a:prstGeom>
          <a:noFill/>
        </p:spPr>
        <p:txBody>
          <a:bodyPr wrap="none" rtlCol="0">
            <a:spAutoFit/>
          </a:bodyPr>
          <a:lstStyle/>
          <a:p>
            <a:r>
              <a:rPr lang="en-US" sz="3200" b="1" i="1" dirty="0" smtClean="0"/>
              <a:t>Kepler’s Second Law</a:t>
            </a:r>
            <a:endParaRPr lang="en-US" sz="3200" b="1" i="1" dirty="0"/>
          </a:p>
        </p:txBody>
      </p:sp>
      <p:sp>
        <p:nvSpPr>
          <p:cNvPr id="4" name="TextBox 3"/>
          <p:cNvSpPr txBox="1"/>
          <p:nvPr/>
        </p:nvSpPr>
        <p:spPr>
          <a:xfrm>
            <a:off x="201767" y="5796337"/>
            <a:ext cx="8705268" cy="369332"/>
          </a:xfrm>
          <a:prstGeom prst="rect">
            <a:avLst/>
          </a:prstGeom>
          <a:noFill/>
        </p:spPr>
        <p:txBody>
          <a:bodyPr wrap="none" rtlCol="0">
            <a:spAutoFit/>
          </a:bodyPr>
          <a:lstStyle/>
          <a:p>
            <a:r>
              <a:rPr lang="en-US" dirty="0"/>
              <a:t>A line joining a planet/comet and the Sun sweeps out equal areas in equal intervals of time</a:t>
            </a:r>
          </a:p>
        </p:txBody>
      </p:sp>
      <p:pic>
        <p:nvPicPr>
          <p:cNvPr id="14340" name="Picture 4" descr="https://bcsengage.wikispaces.com/file/view/Johannes_Kepler.jpg/5443526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799" y="228600"/>
            <a:ext cx="2506235" cy="3066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5561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735543"/>
            <a:ext cx="5701238" cy="55578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 Box 4"/>
          <p:cNvSpPr txBox="1">
            <a:spLocks noChangeArrowheads="1"/>
          </p:cNvSpPr>
          <p:nvPr/>
        </p:nvSpPr>
        <p:spPr bwMode="auto">
          <a:xfrm>
            <a:off x="6629400" y="685800"/>
            <a:ext cx="2286000" cy="4484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5pPr>
            <a:lvl6pPr defTabSz="457200" eaLnBrk="0" fontAlgn="base" hangingPunct="0">
              <a:lnSpc>
                <a:spcPct val="93000"/>
              </a:lnSpc>
              <a:spcBef>
                <a:spcPct val="0"/>
              </a:spcBef>
              <a:spcAft>
                <a:spcPct val="0"/>
              </a:spcAft>
              <a:buClr>
                <a:srgbClr val="FFFFFF"/>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6pPr>
            <a:lvl7pPr defTabSz="457200" eaLnBrk="0" fontAlgn="base" hangingPunct="0">
              <a:lnSpc>
                <a:spcPct val="93000"/>
              </a:lnSpc>
              <a:spcBef>
                <a:spcPct val="0"/>
              </a:spcBef>
              <a:spcAft>
                <a:spcPct val="0"/>
              </a:spcAft>
              <a:buClr>
                <a:srgbClr val="FFFFFF"/>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7pPr>
            <a:lvl8pPr defTabSz="457200" eaLnBrk="0" fontAlgn="base" hangingPunct="0">
              <a:lnSpc>
                <a:spcPct val="93000"/>
              </a:lnSpc>
              <a:spcBef>
                <a:spcPct val="0"/>
              </a:spcBef>
              <a:spcAft>
                <a:spcPct val="0"/>
              </a:spcAft>
              <a:buClr>
                <a:srgbClr val="FFFFFF"/>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8pPr>
            <a:lvl9pPr defTabSz="457200" eaLnBrk="0" fontAlgn="base" hangingPunct="0">
              <a:lnSpc>
                <a:spcPct val="93000"/>
              </a:lnSpc>
              <a:spcBef>
                <a:spcPct val="0"/>
              </a:spcBef>
              <a:spcAft>
                <a:spcPct val="0"/>
              </a:spcAft>
              <a:buClr>
                <a:srgbClr val="FFFFFF"/>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9pPr>
          </a:lstStyle>
          <a:p>
            <a:pPr>
              <a:lnSpc>
                <a:spcPct val="100000"/>
              </a:lnSpc>
              <a:spcBef>
                <a:spcPts val="1000"/>
              </a:spcBef>
            </a:pPr>
            <a:r>
              <a:rPr lang="en-GB" altLang="en-US" sz="1600" dirty="0"/>
              <a:t>Except for the most volatile elements (i.e., more volatile than nitrogen), CI carbonaceous chondrites are excellent models of bulk solar system composition and hence may be close to bulk earth composition</a:t>
            </a:r>
          </a:p>
          <a:p>
            <a:pPr>
              <a:lnSpc>
                <a:spcPct val="100000"/>
              </a:lnSpc>
              <a:spcBef>
                <a:spcPts val="1000"/>
              </a:spcBef>
            </a:pPr>
            <a:endParaRPr lang="en-GB" altLang="en-US" sz="1600" dirty="0"/>
          </a:p>
          <a:p>
            <a:pPr>
              <a:lnSpc>
                <a:spcPct val="100000"/>
              </a:lnSpc>
              <a:spcBef>
                <a:spcPts val="1000"/>
              </a:spcBef>
            </a:pPr>
            <a:r>
              <a:rPr lang="en-GB" altLang="en-US" sz="1600" dirty="0"/>
              <a:t>While the sun is basically </a:t>
            </a:r>
            <a:r>
              <a:rPr lang="en-GB" altLang="en-US" sz="1600" dirty="0" err="1"/>
              <a:t>H+He</a:t>
            </a:r>
            <a:r>
              <a:rPr lang="en-GB" altLang="en-US" sz="1600" dirty="0"/>
              <a:t>, the Earth is dominated by O, Si, Mg, Fe.  Much Fe is in core, leaving rocky earth dominated by O, Si, Mg</a:t>
            </a:r>
          </a:p>
        </p:txBody>
      </p:sp>
      <p:sp>
        <p:nvSpPr>
          <p:cNvPr id="6" name="TextBox 5"/>
          <p:cNvSpPr txBox="1"/>
          <p:nvPr/>
        </p:nvSpPr>
        <p:spPr>
          <a:xfrm>
            <a:off x="450528" y="133351"/>
            <a:ext cx="5655523" cy="584775"/>
          </a:xfrm>
          <a:prstGeom prst="rect">
            <a:avLst/>
          </a:prstGeom>
          <a:noFill/>
        </p:spPr>
        <p:txBody>
          <a:bodyPr wrap="none" rtlCol="0">
            <a:spAutoFit/>
          </a:bodyPr>
          <a:lstStyle/>
          <a:p>
            <a:r>
              <a:rPr lang="en-US" sz="3200" b="1" i="1" dirty="0" smtClean="0"/>
              <a:t>Abundance in Allende meteorite</a:t>
            </a:r>
            <a:endParaRPr lang="en-US" sz="3200" b="1" i="1" dirty="0"/>
          </a:p>
        </p:txBody>
      </p:sp>
    </p:spTree>
    <p:extLst>
      <p:ext uri="{BB962C8B-B14F-4D97-AF65-F5344CB8AC3E}">
        <p14:creationId xmlns:p14="http://schemas.microsoft.com/office/powerpoint/2010/main" val="13430420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483185" y="5791200"/>
            <a:ext cx="8077200" cy="823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5pPr>
            <a:lvl6pPr defTabSz="457200" eaLnBrk="0" fontAlgn="base" hangingPunct="0">
              <a:lnSpc>
                <a:spcPct val="93000"/>
              </a:lnSpc>
              <a:spcBef>
                <a:spcPct val="0"/>
              </a:spcBef>
              <a:spcAft>
                <a:spcPct val="0"/>
              </a:spcAft>
              <a:buClr>
                <a:srgbClr val="FFFFFF"/>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6pPr>
            <a:lvl7pPr defTabSz="457200" eaLnBrk="0" fontAlgn="base" hangingPunct="0">
              <a:lnSpc>
                <a:spcPct val="93000"/>
              </a:lnSpc>
              <a:spcBef>
                <a:spcPct val="0"/>
              </a:spcBef>
              <a:spcAft>
                <a:spcPct val="0"/>
              </a:spcAft>
              <a:buClr>
                <a:srgbClr val="FFFFFF"/>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7pPr>
            <a:lvl8pPr defTabSz="457200" eaLnBrk="0" fontAlgn="base" hangingPunct="0">
              <a:lnSpc>
                <a:spcPct val="93000"/>
              </a:lnSpc>
              <a:spcBef>
                <a:spcPct val="0"/>
              </a:spcBef>
              <a:spcAft>
                <a:spcPct val="0"/>
              </a:spcAft>
              <a:buClr>
                <a:srgbClr val="FFFFFF"/>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8pPr>
            <a:lvl9pPr defTabSz="457200" eaLnBrk="0" fontAlgn="base" hangingPunct="0">
              <a:lnSpc>
                <a:spcPct val="93000"/>
              </a:lnSpc>
              <a:spcBef>
                <a:spcPct val="0"/>
              </a:spcBef>
              <a:spcAft>
                <a:spcPct val="0"/>
              </a:spcAft>
              <a:buClr>
                <a:srgbClr val="FFFFFF"/>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9pPr>
          </a:lstStyle>
          <a:p>
            <a:pPr>
              <a:lnSpc>
                <a:spcPct val="100000"/>
              </a:lnSpc>
              <a:spcBef>
                <a:spcPts val="1000"/>
              </a:spcBef>
            </a:pPr>
            <a:r>
              <a:rPr lang="en-GB" altLang="en-US" sz="1600" dirty="0"/>
              <a:t>Among the several classes of carbonaceous chondrites, relative abundance of all elements are controlled by volatility; this plot shows the CV chondrites versus CI. Presumably similar volatility control was active during accretion of the Earth or its source materials.</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762000"/>
            <a:ext cx="8001000" cy="48783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Box 5"/>
          <p:cNvSpPr txBox="1"/>
          <p:nvPr/>
        </p:nvSpPr>
        <p:spPr>
          <a:xfrm>
            <a:off x="450528" y="133351"/>
            <a:ext cx="5825634" cy="584775"/>
          </a:xfrm>
          <a:prstGeom prst="rect">
            <a:avLst/>
          </a:prstGeom>
          <a:noFill/>
        </p:spPr>
        <p:txBody>
          <a:bodyPr wrap="none" rtlCol="0">
            <a:spAutoFit/>
          </a:bodyPr>
          <a:lstStyle/>
          <a:p>
            <a:r>
              <a:rPr lang="en-US" sz="3200" b="1" i="1" dirty="0" smtClean="0"/>
              <a:t>CV vs. CI chondrites and volatility</a:t>
            </a:r>
            <a:endParaRPr lang="en-US" sz="3200" b="1" i="1" dirty="0"/>
          </a:p>
        </p:txBody>
      </p:sp>
    </p:spTree>
    <p:extLst>
      <p:ext uri="{BB962C8B-B14F-4D97-AF65-F5344CB8AC3E}">
        <p14:creationId xmlns:p14="http://schemas.microsoft.com/office/powerpoint/2010/main" val="1439297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www.philipmetzger.com/blog/wp-content/uploads/2013/05/asteroid-and-meteorite-types.jpg"/>
          <p:cNvPicPr>
            <a:picLocks noChangeAspect="1" noChangeArrowheads="1"/>
          </p:cNvPicPr>
          <p:nvPr/>
        </p:nvPicPr>
        <p:blipFill rotWithShape="1">
          <a:blip r:embed="rId2">
            <a:extLst>
              <a:ext uri="{28A0092B-C50C-407E-A947-70E740481C1C}">
                <a14:useLocalDpi xmlns:a14="http://schemas.microsoft.com/office/drawing/2010/main" val="0"/>
              </a:ext>
            </a:extLst>
          </a:blip>
          <a:srcRect l="1461" t="2431"/>
          <a:stretch/>
        </p:blipFill>
        <p:spPr bwMode="auto">
          <a:xfrm>
            <a:off x="304800" y="228600"/>
            <a:ext cx="8305800" cy="6261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2690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web.duke.edu/isis/gessler/000-2014-Spring-METEORITICS/meteorite-origins-3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 y="1295400"/>
            <a:ext cx="9052560" cy="4114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0528" y="133351"/>
            <a:ext cx="4178965" cy="584775"/>
          </a:xfrm>
          <a:prstGeom prst="rect">
            <a:avLst/>
          </a:prstGeom>
          <a:noFill/>
        </p:spPr>
        <p:txBody>
          <a:bodyPr wrap="none" rtlCol="0">
            <a:spAutoFit/>
          </a:bodyPr>
          <a:lstStyle/>
          <a:p>
            <a:r>
              <a:rPr lang="en-US" sz="3200" b="1" i="1" dirty="0" smtClean="0"/>
              <a:t>Meteorite classification</a:t>
            </a:r>
            <a:endParaRPr lang="en-US" sz="3200" b="1" i="1" dirty="0"/>
          </a:p>
        </p:txBody>
      </p:sp>
    </p:spTree>
    <p:extLst>
      <p:ext uri="{BB962C8B-B14F-4D97-AF65-F5344CB8AC3E}">
        <p14:creationId xmlns:p14="http://schemas.microsoft.com/office/powerpoint/2010/main" val="39108364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0528" y="133351"/>
            <a:ext cx="4536242" cy="584775"/>
          </a:xfrm>
          <a:prstGeom prst="rect">
            <a:avLst/>
          </a:prstGeom>
          <a:noFill/>
        </p:spPr>
        <p:txBody>
          <a:bodyPr wrap="none" rtlCol="0">
            <a:spAutoFit/>
          </a:bodyPr>
          <a:lstStyle/>
          <a:p>
            <a:r>
              <a:rPr lang="en-US" sz="3200" b="1" i="1" dirty="0" smtClean="0"/>
              <a:t>Xenoliths - </a:t>
            </a:r>
            <a:r>
              <a:rPr lang="en-US" sz="3200" b="1" i="1" dirty="0" err="1" smtClean="0"/>
              <a:t>Peridote</a:t>
            </a:r>
            <a:r>
              <a:rPr lang="en-US" sz="3200" b="1" i="1" dirty="0" smtClean="0"/>
              <a:t> Mesa</a:t>
            </a:r>
            <a:endParaRPr lang="en-US" sz="3200" b="1" i="1" dirty="0"/>
          </a:p>
        </p:txBody>
      </p:sp>
      <p:pic>
        <p:nvPicPr>
          <p:cNvPr id="13314" name="Picture 2" descr="http://www.peridotdreams.com/wp-content/uploads/2014/07/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733366"/>
            <a:ext cx="4448776" cy="294752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plate-tectonic.narod.ru/volsancarlosaz.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1253" y="2686050"/>
            <a:ext cx="4422267" cy="4171950"/>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http://www.djraregems.com/gems2014/12/SWPeridotMes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057" y="3756980"/>
            <a:ext cx="3738262" cy="27962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229395" y="2022460"/>
            <a:ext cx="3345981" cy="369332"/>
          </a:xfrm>
          <a:prstGeom prst="rect">
            <a:avLst/>
          </a:prstGeom>
          <a:noFill/>
        </p:spPr>
        <p:txBody>
          <a:bodyPr wrap="none" rtlCol="0">
            <a:spAutoFit/>
          </a:bodyPr>
          <a:lstStyle/>
          <a:p>
            <a:r>
              <a:rPr lang="en-US" dirty="0" err="1" smtClean="0"/>
              <a:t>Peridot</a:t>
            </a:r>
            <a:r>
              <a:rPr lang="en-US" dirty="0" smtClean="0"/>
              <a:t> Mesa, near San Carlos, AZ</a:t>
            </a:r>
            <a:endParaRPr lang="en-US" dirty="0"/>
          </a:p>
        </p:txBody>
      </p:sp>
    </p:spTree>
    <p:extLst>
      <p:ext uri="{BB962C8B-B14F-4D97-AF65-F5344CB8AC3E}">
        <p14:creationId xmlns:p14="http://schemas.microsoft.com/office/powerpoint/2010/main" val="1589066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276600" y="838200"/>
            <a:ext cx="5257800" cy="5844362"/>
          </a:xfrm>
          <a:prstGeom prst="rect">
            <a:avLst/>
          </a:prstGeom>
        </p:spPr>
      </p:pic>
      <p:sp>
        <p:nvSpPr>
          <p:cNvPr id="5" name="TextBox 4"/>
          <p:cNvSpPr txBox="1"/>
          <p:nvPr/>
        </p:nvSpPr>
        <p:spPr>
          <a:xfrm>
            <a:off x="450528" y="133351"/>
            <a:ext cx="1192955" cy="584775"/>
          </a:xfrm>
          <a:prstGeom prst="rect">
            <a:avLst/>
          </a:prstGeom>
          <a:noFill/>
        </p:spPr>
        <p:txBody>
          <a:bodyPr wrap="none" rtlCol="0">
            <a:spAutoFit/>
          </a:bodyPr>
          <a:lstStyle/>
          <a:p>
            <a:r>
              <a:rPr lang="en-US" sz="3200" b="1" i="1" dirty="0" smtClean="0"/>
              <a:t>PREM</a:t>
            </a:r>
            <a:endParaRPr lang="en-US" sz="3200" b="1" i="1" dirty="0"/>
          </a:p>
        </p:txBody>
      </p:sp>
      <p:sp>
        <p:nvSpPr>
          <p:cNvPr id="6" name="TextBox 5"/>
          <p:cNvSpPr txBox="1"/>
          <p:nvPr/>
        </p:nvSpPr>
        <p:spPr>
          <a:xfrm>
            <a:off x="450528" y="1676400"/>
            <a:ext cx="2327240" cy="2862322"/>
          </a:xfrm>
          <a:prstGeom prst="rect">
            <a:avLst/>
          </a:prstGeom>
          <a:noFill/>
        </p:spPr>
        <p:txBody>
          <a:bodyPr wrap="none" rtlCol="0">
            <a:spAutoFit/>
          </a:bodyPr>
          <a:lstStyle/>
          <a:p>
            <a:r>
              <a:rPr lang="en-US" sz="3600" b="1" dirty="0" smtClean="0">
                <a:solidFill>
                  <a:srgbClr val="FF0000"/>
                </a:solidFill>
              </a:rPr>
              <a:t>PREM</a:t>
            </a:r>
            <a:r>
              <a:rPr lang="en-US" sz="3600" dirty="0" smtClean="0"/>
              <a:t> = </a:t>
            </a:r>
          </a:p>
          <a:p>
            <a:r>
              <a:rPr lang="en-US" sz="3600" b="1" dirty="0" smtClean="0">
                <a:solidFill>
                  <a:srgbClr val="FF0000"/>
                </a:solidFill>
              </a:rPr>
              <a:t>P</a:t>
            </a:r>
            <a:r>
              <a:rPr lang="en-US" sz="3600" dirty="0" smtClean="0"/>
              <a:t>reliminary</a:t>
            </a:r>
          </a:p>
          <a:p>
            <a:r>
              <a:rPr lang="en-US" sz="3600" b="1" dirty="0" smtClean="0">
                <a:solidFill>
                  <a:srgbClr val="FF0000"/>
                </a:solidFill>
              </a:rPr>
              <a:t>R</a:t>
            </a:r>
            <a:r>
              <a:rPr lang="en-US" sz="3600" dirty="0" smtClean="0"/>
              <a:t>eference</a:t>
            </a:r>
          </a:p>
          <a:p>
            <a:r>
              <a:rPr lang="en-US" sz="3600" b="1" dirty="0" smtClean="0">
                <a:solidFill>
                  <a:srgbClr val="FF0000"/>
                </a:solidFill>
              </a:rPr>
              <a:t>E</a:t>
            </a:r>
            <a:r>
              <a:rPr lang="en-US" sz="3600" dirty="0" smtClean="0"/>
              <a:t>arth</a:t>
            </a:r>
          </a:p>
          <a:p>
            <a:r>
              <a:rPr lang="en-US" sz="3600" b="1" dirty="0" smtClean="0">
                <a:solidFill>
                  <a:srgbClr val="FF0000"/>
                </a:solidFill>
              </a:rPr>
              <a:t>M</a:t>
            </a:r>
            <a:r>
              <a:rPr lang="en-US" sz="3600" dirty="0" smtClean="0"/>
              <a:t>odel</a:t>
            </a:r>
            <a:endParaRPr lang="en-US" sz="3600" dirty="0"/>
          </a:p>
        </p:txBody>
      </p:sp>
      <p:sp>
        <p:nvSpPr>
          <p:cNvPr id="7" name="Text Box 8"/>
          <p:cNvSpPr txBox="1">
            <a:spLocks noChangeArrowheads="1"/>
          </p:cNvSpPr>
          <p:nvPr/>
        </p:nvSpPr>
        <p:spPr bwMode="auto">
          <a:xfrm>
            <a:off x="207963" y="6324600"/>
            <a:ext cx="22955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rgbClr val="FF9933"/>
                </a:solidFill>
                <a:latin typeface="Times New Roman" pitchFamily="18" charset="0"/>
              </a:defRPr>
            </a:lvl1pPr>
            <a:lvl2pPr marL="742950" indent="-285750" eaLnBrk="0" hangingPunct="0">
              <a:defRPr sz="2400">
                <a:solidFill>
                  <a:srgbClr val="FF9933"/>
                </a:solidFill>
                <a:latin typeface="Times New Roman" pitchFamily="18" charset="0"/>
              </a:defRPr>
            </a:lvl2pPr>
            <a:lvl3pPr marL="1143000" indent="-228600" eaLnBrk="0" hangingPunct="0">
              <a:defRPr sz="2400">
                <a:solidFill>
                  <a:srgbClr val="FF9933"/>
                </a:solidFill>
                <a:latin typeface="Times New Roman" pitchFamily="18" charset="0"/>
              </a:defRPr>
            </a:lvl3pPr>
            <a:lvl4pPr marL="1600200" indent="-228600" eaLnBrk="0" hangingPunct="0">
              <a:defRPr sz="2400">
                <a:solidFill>
                  <a:srgbClr val="FF9933"/>
                </a:solidFill>
                <a:latin typeface="Times New Roman" pitchFamily="18" charset="0"/>
              </a:defRPr>
            </a:lvl4pPr>
            <a:lvl5pPr marL="2057400" indent="-228600" eaLnBrk="0" hangingPunct="0">
              <a:defRPr sz="2400">
                <a:solidFill>
                  <a:srgbClr val="FF9933"/>
                </a:solidFill>
                <a:latin typeface="Times New Roman" pitchFamily="18" charset="0"/>
              </a:defRPr>
            </a:lvl5pPr>
            <a:lvl6pPr marL="2514600" indent="-228600" eaLnBrk="0" fontAlgn="base" hangingPunct="0">
              <a:spcBef>
                <a:spcPct val="0"/>
              </a:spcBef>
              <a:spcAft>
                <a:spcPct val="0"/>
              </a:spcAft>
              <a:defRPr sz="2400">
                <a:solidFill>
                  <a:srgbClr val="FF9933"/>
                </a:solidFill>
                <a:latin typeface="Times New Roman" pitchFamily="18" charset="0"/>
              </a:defRPr>
            </a:lvl6pPr>
            <a:lvl7pPr marL="2971800" indent="-228600" eaLnBrk="0" fontAlgn="base" hangingPunct="0">
              <a:spcBef>
                <a:spcPct val="0"/>
              </a:spcBef>
              <a:spcAft>
                <a:spcPct val="0"/>
              </a:spcAft>
              <a:defRPr sz="2400">
                <a:solidFill>
                  <a:srgbClr val="FF9933"/>
                </a:solidFill>
                <a:latin typeface="Times New Roman" pitchFamily="18" charset="0"/>
              </a:defRPr>
            </a:lvl7pPr>
            <a:lvl8pPr marL="3429000" indent="-228600" eaLnBrk="0" fontAlgn="base" hangingPunct="0">
              <a:spcBef>
                <a:spcPct val="0"/>
              </a:spcBef>
              <a:spcAft>
                <a:spcPct val="0"/>
              </a:spcAft>
              <a:defRPr sz="2400">
                <a:solidFill>
                  <a:srgbClr val="FF9933"/>
                </a:solidFill>
                <a:latin typeface="Times New Roman" pitchFamily="18" charset="0"/>
              </a:defRPr>
            </a:lvl8pPr>
            <a:lvl9pPr marL="3886200" indent="-228600" eaLnBrk="0" fontAlgn="base" hangingPunct="0">
              <a:spcBef>
                <a:spcPct val="0"/>
              </a:spcBef>
              <a:spcAft>
                <a:spcPct val="0"/>
              </a:spcAft>
              <a:defRPr sz="2400">
                <a:solidFill>
                  <a:srgbClr val="FF9933"/>
                </a:solidFill>
                <a:latin typeface="Times New Roman" pitchFamily="18" charset="0"/>
              </a:defRPr>
            </a:lvl9pPr>
          </a:lstStyle>
          <a:p>
            <a:pPr eaLnBrk="1" hangingPunct="1"/>
            <a:r>
              <a:rPr lang="en-US" altLang="en-US" sz="1200" i="1" dirty="0">
                <a:solidFill>
                  <a:schemeClr val="tx1"/>
                </a:solidFill>
                <a:latin typeface="Arial" charset="0"/>
              </a:rPr>
              <a:t>[</a:t>
            </a:r>
            <a:r>
              <a:rPr lang="en-US" altLang="en-US" sz="1200" i="1" dirty="0" err="1">
                <a:solidFill>
                  <a:schemeClr val="tx1"/>
                </a:solidFill>
                <a:latin typeface="Arial" charset="0"/>
              </a:rPr>
              <a:t>Dziewonski</a:t>
            </a:r>
            <a:r>
              <a:rPr lang="en-US" altLang="en-US" sz="1200" i="1" dirty="0">
                <a:solidFill>
                  <a:schemeClr val="tx1"/>
                </a:solidFill>
                <a:latin typeface="Arial" charset="0"/>
              </a:rPr>
              <a:t> &amp; Anderson, 1981]</a:t>
            </a:r>
          </a:p>
        </p:txBody>
      </p:sp>
    </p:spTree>
    <p:extLst>
      <p:ext uri="{BB962C8B-B14F-4D97-AF65-F5344CB8AC3E}">
        <p14:creationId xmlns:p14="http://schemas.microsoft.com/office/powerpoint/2010/main" val="2061920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143000" y="914399"/>
            <a:ext cx="7086600" cy="5767705"/>
          </a:xfrm>
          <a:prstGeom prst="rect">
            <a:avLst/>
          </a:prstGeom>
        </p:spPr>
      </p:pic>
      <p:sp>
        <p:nvSpPr>
          <p:cNvPr id="5" name="TextBox 4"/>
          <p:cNvSpPr txBox="1"/>
          <p:nvPr/>
        </p:nvSpPr>
        <p:spPr>
          <a:xfrm>
            <a:off x="450528" y="133351"/>
            <a:ext cx="5598777" cy="584775"/>
          </a:xfrm>
          <a:prstGeom prst="rect">
            <a:avLst/>
          </a:prstGeom>
          <a:noFill/>
        </p:spPr>
        <p:txBody>
          <a:bodyPr wrap="none" rtlCol="0">
            <a:spAutoFit/>
          </a:bodyPr>
          <a:lstStyle/>
          <a:p>
            <a:r>
              <a:rPr lang="en-US" sz="3200" b="1" i="1" dirty="0" smtClean="0"/>
              <a:t>Earth – Compositional Structure</a:t>
            </a:r>
            <a:endParaRPr lang="en-US" sz="3200" b="1" i="1" dirty="0"/>
          </a:p>
        </p:txBody>
      </p:sp>
    </p:spTree>
    <p:extLst>
      <p:ext uri="{BB962C8B-B14F-4D97-AF65-F5344CB8AC3E}">
        <p14:creationId xmlns:p14="http://schemas.microsoft.com/office/powerpoint/2010/main" val="4290196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1613" y="301625"/>
            <a:ext cx="914400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TextBox 4"/>
          <p:cNvSpPr txBox="1">
            <a:spLocks noChangeArrowheads="1"/>
          </p:cNvSpPr>
          <p:nvPr/>
        </p:nvSpPr>
        <p:spPr bwMode="auto">
          <a:xfrm>
            <a:off x="152400" y="152400"/>
            <a:ext cx="27670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FF9933"/>
                </a:solidFill>
                <a:latin typeface="Times New Roman" pitchFamily="18" charset="0"/>
              </a:defRPr>
            </a:lvl1pPr>
            <a:lvl2pPr marL="742950" indent="-285750" eaLnBrk="0" hangingPunct="0">
              <a:defRPr sz="2400">
                <a:solidFill>
                  <a:srgbClr val="FF9933"/>
                </a:solidFill>
                <a:latin typeface="Times New Roman" pitchFamily="18" charset="0"/>
              </a:defRPr>
            </a:lvl2pPr>
            <a:lvl3pPr marL="1143000" indent="-228600" eaLnBrk="0" hangingPunct="0">
              <a:defRPr sz="2400">
                <a:solidFill>
                  <a:srgbClr val="FF9933"/>
                </a:solidFill>
                <a:latin typeface="Times New Roman" pitchFamily="18" charset="0"/>
              </a:defRPr>
            </a:lvl3pPr>
            <a:lvl4pPr marL="1600200" indent="-228600" eaLnBrk="0" hangingPunct="0">
              <a:defRPr sz="2400">
                <a:solidFill>
                  <a:srgbClr val="FF9933"/>
                </a:solidFill>
                <a:latin typeface="Times New Roman" pitchFamily="18" charset="0"/>
              </a:defRPr>
            </a:lvl4pPr>
            <a:lvl5pPr marL="2057400" indent="-228600" eaLnBrk="0" hangingPunct="0">
              <a:defRPr sz="2400">
                <a:solidFill>
                  <a:srgbClr val="FF9933"/>
                </a:solidFill>
                <a:latin typeface="Times New Roman" pitchFamily="18" charset="0"/>
              </a:defRPr>
            </a:lvl5pPr>
            <a:lvl6pPr marL="2514600" indent="-228600" eaLnBrk="0" fontAlgn="base" hangingPunct="0">
              <a:spcBef>
                <a:spcPct val="0"/>
              </a:spcBef>
              <a:spcAft>
                <a:spcPct val="0"/>
              </a:spcAft>
              <a:defRPr sz="2400">
                <a:solidFill>
                  <a:srgbClr val="FF9933"/>
                </a:solidFill>
                <a:latin typeface="Times New Roman" pitchFamily="18" charset="0"/>
              </a:defRPr>
            </a:lvl6pPr>
            <a:lvl7pPr marL="2971800" indent="-228600" eaLnBrk="0" fontAlgn="base" hangingPunct="0">
              <a:spcBef>
                <a:spcPct val="0"/>
              </a:spcBef>
              <a:spcAft>
                <a:spcPct val="0"/>
              </a:spcAft>
              <a:defRPr sz="2400">
                <a:solidFill>
                  <a:srgbClr val="FF9933"/>
                </a:solidFill>
                <a:latin typeface="Times New Roman" pitchFamily="18" charset="0"/>
              </a:defRPr>
            </a:lvl7pPr>
            <a:lvl8pPr marL="3429000" indent="-228600" eaLnBrk="0" fontAlgn="base" hangingPunct="0">
              <a:spcBef>
                <a:spcPct val="0"/>
              </a:spcBef>
              <a:spcAft>
                <a:spcPct val="0"/>
              </a:spcAft>
              <a:defRPr sz="2400">
                <a:solidFill>
                  <a:srgbClr val="FF9933"/>
                </a:solidFill>
                <a:latin typeface="Times New Roman" pitchFamily="18" charset="0"/>
              </a:defRPr>
            </a:lvl8pPr>
            <a:lvl9pPr marL="3886200" indent="-228600" eaLnBrk="0" fontAlgn="base" hangingPunct="0">
              <a:spcBef>
                <a:spcPct val="0"/>
              </a:spcBef>
              <a:spcAft>
                <a:spcPct val="0"/>
              </a:spcAft>
              <a:defRPr sz="2400">
                <a:solidFill>
                  <a:srgbClr val="FF9933"/>
                </a:solidFill>
                <a:latin typeface="Times New Roman" pitchFamily="18" charset="0"/>
              </a:defRPr>
            </a:lvl9pPr>
          </a:lstStyle>
          <a:p>
            <a:pPr eaLnBrk="1" hangingPunct="1"/>
            <a:r>
              <a:rPr lang="en-US" altLang="en-US" sz="3600" b="1">
                <a:solidFill>
                  <a:schemeClr val="bg1"/>
                </a:solidFill>
              </a:rPr>
              <a:t>Prior to 1900</a:t>
            </a:r>
          </a:p>
        </p:txBody>
      </p:sp>
      <p:pic>
        <p:nvPicPr>
          <p:cNvPr id="8196"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15063" y="798513"/>
            <a:ext cx="2773362" cy="244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TextBox 6"/>
          <p:cNvSpPr txBox="1">
            <a:spLocks noChangeArrowheads="1"/>
          </p:cNvSpPr>
          <p:nvPr/>
        </p:nvSpPr>
        <p:spPr bwMode="auto">
          <a:xfrm>
            <a:off x="5634038" y="5878513"/>
            <a:ext cx="20383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FF9933"/>
                </a:solidFill>
                <a:latin typeface="Times New Roman" pitchFamily="18" charset="0"/>
              </a:defRPr>
            </a:lvl1pPr>
            <a:lvl2pPr marL="742950" indent="-285750" eaLnBrk="0" hangingPunct="0">
              <a:defRPr sz="2400">
                <a:solidFill>
                  <a:srgbClr val="FF9933"/>
                </a:solidFill>
                <a:latin typeface="Times New Roman" pitchFamily="18" charset="0"/>
              </a:defRPr>
            </a:lvl2pPr>
            <a:lvl3pPr marL="1143000" indent="-228600" eaLnBrk="0" hangingPunct="0">
              <a:defRPr sz="2400">
                <a:solidFill>
                  <a:srgbClr val="FF9933"/>
                </a:solidFill>
                <a:latin typeface="Times New Roman" pitchFamily="18" charset="0"/>
              </a:defRPr>
            </a:lvl3pPr>
            <a:lvl4pPr marL="1600200" indent="-228600" eaLnBrk="0" hangingPunct="0">
              <a:defRPr sz="2400">
                <a:solidFill>
                  <a:srgbClr val="FF9933"/>
                </a:solidFill>
                <a:latin typeface="Times New Roman" pitchFamily="18" charset="0"/>
              </a:defRPr>
            </a:lvl4pPr>
            <a:lvl5pPr marL="2057400" indent="-228600" eaLnBrk="0" hangingPunct="0">
              <a:defRPr sz="2400">
                <a:solidFill>
                  <a:srgbClr val="FF9933"/>
                </a:solidFill>
                <a:latin typeface="Times New Roman" pitchFamily="18" charset="0"/>
              </a:defRPr>
            </a:lvl5pPr>
            <a:lvl6pPr marL="2514600" indent="-228600" eaLnBrk="0" fontAlgn="base" hangingPunct="0">
              <a:spcBef>
                <a:spcPct val="0"/>
              </a:spcBef>
              <a:spcAft>
                <a:spcPct val="0"/>
              </a:spcAft>
              <a:defRPr sz="2400">
                <a:solidFill>
                  <a:srgbClr val="FF9933"/>
                </a:solidFill>
                <a:latin typeface="Times New Roman" pitchFamily="18" charset="0"/>
              </a:defRPr>
            </a:lvl6pPr>
            <a:lvl7pPr marL="2971800" indent="-228600" eaLnBrk="0" fontAlgn="base" hangingPunct="0">
              <a:spcBef>
                <a:spcPct val="0"/>
              </a:spcBef>
              <a:spcAft>
                <a:spcPct val="0"/>
              </a:spcAft>
              <a:defRPr sz="2400">
                <a:solidFill>
                  <a:srgbClr val="FF9933"/>
                </a:solidFill>
                <a:latin typeface="Times New Roman" pitchFamily="18" charset="0"/>
              </a:defRPr>
            </a:lvl7pPr>
            <a:lvl8pPr marL="3429000" indent="-228600" eaLnBrk="0" fontAlgn="base" hangingPunct="0">
              <a:spcBef>
                <a:spcPct val="0"/>
              </a:spcBef>
              <a:spcAft>
                <a:spcPct val="0"/>
              </a:spcAft>
              <a:defRPr sz="2400">
                <a:solidFill>
                  <a:srgbClr val="FF9933"/>
                </a:solidFill>
                <a:latin typeface="Times New Roman" pitchFamily="18" charset="0"/>
              </a:defRPr>
            </a:lvl8pPr>
            <a:lvl9pPr marL="3886200" indent="-228600" eaLnBrk="0" fontAlgn="base" hangingPunct="0">
              <a:spcBef>
                <a:spcPct val="0"/>
              </a:spcBef>
              <a:spcAft>
                <a:spcPct val="0"/>
              </a:spcAft>
              <a:defRPr sz="2400">
                <a:solidFill>
                  <a:srgbClr val="FF9933"/>
                </a:solidFill>
                <a:latin typeface="Times New Roman" pitchFamily="18" charset="0"/>
              </a:defRPr>
            </a:lvl9pPr>
          </a:lstStyle>
          <a:p>
            <a:pPr eaLnBrk="1" hangingPunct="1"/>
            <a:r>
              <a:rPr lang="en-US" altLang="en-US" sz="1800">
                <a:solidFill>
                  <a:schemeClr val="bg1"/>
                </a:solidFill>
              </a:rPr>
              <a:t>Althanasius Kircher</a:t>
            </a:r>
          </a:p>
        </p:txBody>
      </p:sp>
      <p:pic>
        <p:nvPicPr>
          <p:cNvPr id="8198"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72388" y="4270375"/>
            <a:ext cx="1316037" cy="197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450528" y="133351"/>
            <a:ext cx="2382768" cy="584775"/>
          </a:xfrm>
          <a:prstGeom prst="rect">
            <a:avLst/>
          </a:prstGeom>
          <a:noFill/>
        </p:spPr>
        <p:txBody>
          <a:bodyPr wrap="none" rtlCol="0">
            <a:spAutoFit/>
          </a:bodyPr>
          <a:lstStyle/>
          <a:p>
            <a:r>
              <a:rPr lang="en-US" sz="3200" b="1" i="1" dirty="0" smtClean="0"/>
              <a:t>Prior to 1900</a:t>
            </a:r>
            <a:endParaRPr lang="en-US" sz="3200" b="1" i="1" dirty="0"/>
          </a:p>
        </p:txBody>
      </p:sp>
      <p:sp>
        <p:nvSpPr>
          <p:cNvPr id="8" name="TextBox 6"/>
          <p:cNvSpPr txBox="1">
            <a:spLocks noChangeArrowheads="1"/>
          </p:cNvSpPr>
          <p:nvPr/>
        </p:nvSpPr>
        <p:spPr bwMode="auto">
          <a:xfrm>
            <a:off x="5562600" y="5943600"/>
            <a:ext cx="20383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FF9933"/>
                </a:solidFill>
                <a:latin typeface="Times New Roman" pitchFamily="18" charset="0"/>
              </a:defRPr>
            </a:lvl1pPr>
            <a:lvl2pPr marL="742950" indent="-285750" eaLnBrk="0" hangingPunct="0">
              <a:defRPr sz="2400">
                <a:solidFill>
                  <a:srgbClr val="FF9933"/>
                </a:solidFill>
                <a:latin typeface="Times New Roman" pitchFamily="18" charset="0"/>
              </a:defRPr>
            </a:lvl2pPr>
            <a:lvl3pPr marL="1143000" indent="-228600" eaLnBrk="0" hangingPunct="0">
              <a:defRPr sz="2400">
                <a:solidFill>
                  <a:srgbClr val="FF9933"/>
                </a:solidFill>
                <a:latin typeface="Times New Roman" pitchFamily="18" charset="0"/>
              </a:defRPr>
            </a:lvl3pPr>
            <a:lvl4pPr marL="1600200" indent="-228600" eaLnBrk="0" hangingPunct="0">
              <a:defRPr sz="2400">
                <a:solidFill>
                  <a:srgbClr val="FF9933"/>
                </a:solidFill>
                <a:latin typeface="Times New Roman" pitchFamily="18" charset="0"/>
              </a:defRPr>
            </a:lvl4pPr>
            <a:lvl5pPr marL="2057400" indent="-228600" eaLnBrk="0" hangingPunct="0">
              <a:defRPr sz="2400">
                <a:solidFill>
                  <a:srgbClr val="FF9933"/>
                </a:solidFill>
                <a:latin typeface="Times New Roman" pitchFamily="18" charset="0"/>
              </a:defRPr>
            </a:lvl5pPr>
            <a:lvl6pPr marL="2514600" indent="-228600" eaLnBrk="0" fontAlgn="base" hangingPunct="0">
              <a:spcBef>
                <a:spcPct val="0"/>
              </a:spcBef>
              <a:spcAft>
                <a:spcPct val="0"/>
              </a:spcAft>
              <a:defRPr sz="2400">
                <a:solidFill>
                  <a:srgbClr val="FF9933"/>
                </a:solidFill>
                <a:latin typeface="Times New Roman" pitchFamily="18" charset="0"/>
              </a:defRPr>
            </a:lvl6pPr>
            <a:lvl7pPr marL="2971800" indent="-228600" eaLnBrk="0" fontAlgn="base" hangingPunct="0">
              <a:spcBef>
                <a:spcPct val="0"/>
              </a:spcBef>
              <a:spcAft>
                <a:spcPct val="0"/>
              </a:spcAft>
              <a:defRPr sz="2400">
                <a:solidFill>
                  <a:srgbClr val="FF9933"/>
                </a:solidFill>
                <a:latin typeface="Times New Roman" pitchFamily="18" charset="0"/>
              </a:defRPr>
            </a:lvl7pPr>
            <a:lvl8pPr marL="3429000" indent="-228600" eaLnBrk="0" fontAlgn="base" hangingPunct="0">
              <a:spcBef>
                <a:spcPct val="0"/>
              </a:spcBef>
              <a:spcAft>
                <a:spcPct val="0"/>
              </a:spcAft>
              <a:defRPr sz="2400">
                <a:solidFill>
                  <a:srgbClr val="FF9933"/>
                </a:solidFill>
                <a:latin typeface="Times New Roman" pitchFamily="18" charset="0"/>
              </a:defRPr>
            </a:lvl8pPr>
            <a:lvl9pPr marL="3886200" indent="-228600" eaLnBrk="0" fontAlgn="base" hangingPunct="0">
              <a:spcBef>
                <a:spcPct val="0"/>
              </a:spcBef>
              <a:spcAft>
                <a:spcPct val="0"/>
              </a:spcAft>
              <a:defRPr sz="2400">
                <a:solidFill>
                  <a:srgbClr val="FF9933"/>
                </a:solidFill>
                <a:latin typeface="Times New Roman" pitchFamily="18" charset="0"/>
              </a:defRPr>
            </a:lvl9pPr>
          </a:lstStyle>
          <a:p>
            <a:pPr eaLnBrk="1" hangingPunct="1"/>
            <a:r>
              <a:rPr lang="en-US" altLang="en-US" sz="1800" dirty="0" err="1">
                <a:solidFill>
                  <a:schemeClr val="tx1"/>
                </a:solidFill>
              </a:rPr>
              <a:t>Althanasius</a:t>
            </a:r>
            <a:r>
              <a:rPr lang="en-US" altLang="en-US" sz="1800" dirty="0">
                <a:solidFill>
                  <a:schemeClr val="tx1"/>
                </a:solidFill>
              </a:rPr>
              <a:t> </a:t>
            </a:r>
            <a:r>
              <a:rPr lang="en-US" altLang="en-US" sz="1800" dirty="0" err="1">
                <a:solidFill>
                  <a:schemeClr val="tx1"/>
                </a:solidFill>
              </a:rPr>
              <a:t>Kircher</a:t>
            </a:r>
            <a:endParaRPr lang="en-US" altLang="en-US" sz="1800" dirty="0">
              <a:solidFill>
                <a:schemeClr val="tx1"/>
              </a:solidFill>
            </a:endParaRPr>
          </a:p>
        </p:txBody>
      </p:sp>
    </p:spTree>
    <p:extLst>
      <p:ext uri="{BB962C8B-B14F-4D97-AF65-F5344CB8AC3E}">
        <p14:creationId xmlns:p14="http://schemas.microsoft.com/office/powerpoint/2010/main" val="30556791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93384" y="301625"/>
            <a:ext cx="914400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75563" y="4270375"/>
            <a:ext cx="1319212"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Box 6"/>
          <p:cNvSpPr txBox="1">
            <a:spLocks noChangeArrowheads="1"/>
          </p:cNvSpPr>
          <p:nvPr/>
        </p:nvSpPr>
        <p:spPr bwMode="auto">
          <a:xfrm>
            <a:off x="5954713" y="5888038"/>
            <a:ext cx="1717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FF9933"/>
                </a:solidFill>
                <a:latin typeface="Times New Roman" pitchFamily="18" charset="0"/>
              </a:defRPr>
            </a:lvl1pPr>
            <a:lvl2pPr marL="742950" indent="-285750" eaLnBrk="0" hangingPunct="0">
              <a:defRPr sz="2400">
                <a:solidFill>
                  <a:srgbClr val="FF9933"/>
                </a:solidFill>
                <a:latin typeface="Times New Roman" pitchFamily="18" charset="0"/>
              </a:defRPr>
            </a:lvl2pPr>
            <a:lvl3pPr marL="1143000" indent="-228600" eaLnBrk="0" hangingPunct="0">
              <a:defRPr sz="2400">
                <a:solidFill>
                  <a:srgbClr val="FF9933"/>
                </a:solidFill>
                <a:latin typeface="Times New Roman" pitchFamily="18" charset="0"/>
              </a:defRPr>
            </a:lvl3pPr>
            <a:lvl4pPr marL="1600200" indent="-228600" eaLnBrk="0" hangingPunct="0">
              <a:defRPr sz="2400">
                <a:solidFill>
                  <a:srgbClr val="FF9933"/>
                </a:solidFill>
                <a:latin typeface="Times New Roman" pitchFamily="18" charset="0"/>
              </a:defRPr>
            </a:lvl4pPr>
            <a:lvl5pPr marL="2057400" indent="-228600" eaLnBrk="0" hangingPunct="0">
              <a:defRPr sz="2400">
                <a:solidFill>
                  <a:srgbClr val="FF9933"/>
                </a:solidFill>
                <a:latin typeface="Times New Roman" pitchFamily="18" charset="0"/>
              </a:defRPr>
            </a:lvl5pPr>
            <a:lvl6pPr marL="2514600" indent="-228600" eaLnBrk="0" fontAlgn="base" hangingPunct="0">
              <a:spcBef>
                <a:spcPct val="0"/>
              </a:spcBef>
              <a:spcAft>
                <a:spcPct val="0"/>
              </a:spcAft>
              <a:defRPr sz="2400">
                <a:solidFill>
                  <a:srgbClr val="FF9933"/>
                </a:solidFill>
                <a:latin typeface="Times New Roman" pitchFamily="18" charset="0"/>
              </a:defRPr>
            </a:lvl6pPr>
            <a:lvl7pPr marL="2971800" indent="-228600" eaLnBrk="0" fontAlgn="base" hangingPunct="0">
              <a:spcBef>
                <a:spcPct val="0"/>
              </a:spcBef>
              <a:spcAft>
                <a:spcPct val="0"/>
              </a:spcAft>
              <a:defRPr sz="2400">
                <a:solidFill>
                  <a:srgbClr val="FF9933"/>
                </a:solidFill>
                <a:latin typeface="Times New Roman" pitchFamily="18" charset="0"/>
              </a:defRPr>
            </a:lvl7pPr>
            <a:lvl8pPr marL="3429000" indent="-228600" eaLnBrk="0" fontAlgn="base" hangingPunct="0">
              <a:spcBef>
                <a:spcPct val="0"/>
              </a:spcBef>
              <a:spcAft>
                <a:spcPct val="0"/>
              </a:spcAft>
              <a:defRPr sz="2400">
                <a:solidFill>
                  <a:srgbClr val="FF9933"/>
                </a:solidFill>
                <a:latin typeface="Times New Roman" pitchFamily="18" charset="0"/>
              </a:defRPr>
            </a:lvl8pPr>
            <a:lvl9pPr marL="3886200" indent="-228600" eaLnBrk="0" fontAlgn="base" hangingPunct="0">
              <a:spcBef>
                <a:spcPct val="0"/>
              </a:spcBef>
              <a:spcAft>
                <a:spcPct val="0"/>
              </a:spcAft>
              <a:defRPr sz="2400">
                <a:solidFill>
                  <a:srgbClr val="FF9933"/>
                </a:solidFill>
                <a:latin typeface="Times New Roman" pitchFamily="18" charset="0"/>
              </a:defRPr>
            </a:lvl9pPr>
          </a:lstStyle>
          <a:p>
            <a:pPr eaLnBrk="1" hangingPunct="1"/>
            <a:r>
              <a:rPr lang="en-US" altLang="en-US" sz="1800" dirty="0">
                <a:solidFill>
                  <a:schemeClr val="tx1"/>
                </a:solidFill>
              </a:rPr>
              <a:t>Richard Oldham</a:t>
            </a:r>
          </a:p>
        </p:txBody>
      </p:sp>
      <p:pic>
        <p:nvPicPr>
          <p:cNvPr id="9222"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89638" y="990600"/>
            <a:ext cx="3005137"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450528" y="133351"/>
            <a:ext cx="3440750" cy="584775"/>
          </a:xfrm>
          <a:prstGeom prst="rect">
            <a:avLst/>
          </a:prstGeom>
          <a:noFill/>
        </p:spPr>
        <p:txBody>
          <a:bodyPr wrap="none" rtlCol="0">
            <a:spAutoFit/>
          </a:bodyPr>
          <a:lstStyle/>
          <a:p>
            <a:r>
              <a:rPr lang="en-US" sz="3200" b="1" i="1" dirty="0" smtClean="0"/>
              <a:t>1906 – Earth’s Core</a:t>
            </a:r>
            <a:endParaRPr lang="en-US" sz="3200" b="1" i="1" dirty="0"/>
          </a:p>
        </p:txBody>
      </p:sp>
    </p:spTree>
    <p:extLst>
      <p:ext uri="{BB962C8B-B14F-4D97-AF65-F5344CB8AC3E}">
        <p14:creationId xmlns:p14="http://schemas.microsoft.com/office/powerpoint/2010/main" val="12978552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1613" y="301625"/>
            <a:ext cx="914400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72388" y="4270375"/>
            <a:ext cx="1320800"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6"/>
          <p:cNvSpPr txBox="1">
            <a:spLocks noChangeArrowheads="1"/>
          </p:cNvSpPr>
          <p:nvPr/>
        </p:nvSpPr>
        <p:spPr bwMode="auto">
          <a:xfrm>
            <a:off x="5532438" y="5891213"/>
            <a:ext cx="2139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FF9933"/>
                </a:solidFill>
                <a:latin typeface="Times New Roman" pitchFamily="18" charset="0"/>
              </a:defRPr>
            </a:lvl1pPr>
            <a:lvl2pPr marL="742950" indent="-285750" eaLnBrk="0" hangingPunct="0">
              <a:defRPr sz="2400">
                <a:solidFill>
                  <a:srgbClr val="FF9933"/>
                </a:solidFill>
                <a:latin typeface="Times New Roman" pitchFamily="18" charset="0"/>
              </a:defRPr>
            </a:lvl2pPr>
            <a:lvl3pPr marL="1143000" indent="-228600" eaLnBrk="0" hangingPunct="0">
              <a:defRPr sz="2400">
                <a:solidFill>
                  <a:srgbClr val="FF9933"/>
                </a:solidFill>
                <a:latin typeface="Times New Roman" pitchFamily="18" charset="0"/>
              </a:defRPr>
            </a:lvl3pPr>
            <a:lvl4pPr marL="1600200" indent="-228600" eaLnBrk="0" hangingPunct="0">
              <a:defRPr sz="2400">
                <a:solidFill>
                  <a:srgbClr val="FF9933"/>
                </a:solidFill>
                <a:latin typeface="Times New Roman" pitchFamily="18" charset="0"/>
              </a:defRPr>
            </a:lvl4pPr>
            <a:lvl5pPr marL="2057400" indent="-228600" eaLnBrk="0" hangingPunct="0">
              <a:defRPr sz="2400">
                <a:solidFill>
                  <a:srgbClr val="FF9933"/>
                </a:solidFill>
                <a:latin typeface="Times New Roman" pitchFamily="18" charset="0"/>
              </a:defRPr>
            </a:lvl5pPr>
            <a:lvl6pPr marL="2514600" indent="-228600" eaLnBrk="0" fontAlgn="base" hangingPunct="0">
              <a:spcBef>
                <a:spcPct val="0"/>
              </a:spcBef>
              <a:spcAft>
                <a:spcPct val="0"/>
              </a:spcAft>
              <a:defRPr sz="2400">
                <a:solidFill>
                  <a:srgbClr val="FF9933"/>
                </a:solidFill>
                <a:latin typeface="Times New Roman" pitchFamily="18" charset="0"/>
              </a:defRPr>
            </a:lvl6pPr>
            <a:lvl7pPr marL="2971800" indent="-228600" eaLnBrk="0" fontAlgn="base" hangingPunct="0">
              <a:spcBef>
                <a:spcPct val="0"/>
              </a:spcBef>
              <a:spcAft>
                <a:spcPct val="0"/>
              </a:spcAft>
              <a:defRPr sz="2400">
                <a:solidFill>
                  <a:srgbClr val="FF9933"/>
                </a:solidFill>
                <a:latin typeface="Times New Roman" pitchFamily="18" charset="0"/>
              </a:defRPr>
            </a:lvl7pPr>
            <a:lvl8pPr marL="3429000" indent="-228600" eaLnBrk="0" fontAlgn="base" hangingPunct="0">
              <a:spcBef>
                <a:spcPct val="0"/>
              </a:spcBef>
              <a:spcAft>
                <a:spcPct val="0"/>
              </a:spcAft>
              <a:defRPr sz="2400">
                <a:solidFill>
                  <a:srgbClr val="FF9933"/>
                </a:solidFill>
                <a:latin typeface="Times New Roman" pitchFamily="18" charset="0"/>
              </a:defRPr>
            </a:lvl8pPr>
            <a:lvl9pPr marL="3886200" indent="-228600" eaLnBrk="0" fontAlgn="base" hangingPunct="0">
              <a:spcBef>
                <a:spcPct val="0"/>
              </a:spcBef>
              <a:spcAft>
                <a:spcPct val="0"/>
              </a:spcAft>
              <a:defRPr sz="2400">
                <a:solidFill>
                  <a:srgbClr val="FF9933"/>
                </a:solidFill>
                <a:latin typeface="Times New Roman" pitchFamily="18" charset="0"/>
              </a:defRPr>
            </a:lvl9pPr>
          </a:lstStyle>
          <a:p>
            <a:pPr eaLnBrk="1" hangingPunct="1"/>
            <a:r>
              <a:rPr lang="en-US" altLang="en-US" sz="1800" dirty="0" err="1">
                <a:solidFill>
                  <a:schemeClr val="tx1"/>
                </a:solidFill>
              </a:rPr>
              <a:t>Andrija</a:t>
            </a:r>
            <a:r>
              <a:rPr lang="en-US" altLang="en-US" sz="1800" dirty="0">
                <a:solidFill>
                  <a:schemeClr val="tx1"/>
                </a:solidFill>
              </a:rPr>
              <a:t> </a:t>
            </a:r>
            <a:r>
              <a:rPr lang="en-US" altLang="en-US" sz="1800" dirty="0" err="1">
                <a:solidFill>
                  <a:schemeClr val="tx1"/>
                </a:solidFill>
              </a:rPr>
              <a:t>Mohorovičić</a:t>
            </a:r>
            <a:endParaRPr lang="en-US" altLang="en-US" sz="1800" dirty="0">
              <a:solidFill>
                <a:schemeClr val="tx1"/>
              </a:solidFill>
            </a:endParaRPr>
          </a:p>
        </p:txBody>
      </p:sp>
      <p:pic>
        <p:nvPicPr>
          <p:cNvPr id="10246" name="Picture 2"/>
          <p:cNvPicPr>
            <a:picLocks noChangeAspect="1"/>
          </p:cNvPicPr>
          <p:nvPr/>
        </p:nvPicPr>
        <p:blipFill>
          <a:blip r:embed="rId5">
            <a:extLst>
              <a:ext uri="{28A0092B-C50C-407E-A947-70E740481C1C}">
                <a14:useLocalDpi xmlns:a14="http://schemas.microsoft.com/office/drawing/2010/main" val="0"/>
              </a:ext>
            </a:extLst>
          </a:blip>
          <a:srcRect t="3362"/>
          <a:stretch>
            <a:fillRect/>
          </a:stretch>
        </p:blipFill>
        <p:spPr bwMode="auto">
          <a:xfrm>
            <a:off x="5715000" y="869950"/>
            <a:ext cx="3278188"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450528" y="133351"/>
            <a:ext cx="6871240" cy="584775"/>
          </a:xfrm>
          <a:prstGeom prst="rect">
            <a:avLst/>
          </a:prstGeom>
          <a:noFill/>
        </p:spPr>
        <p:txBody>
          <a:bodyPr wrap="none" rtlCol="0">
            <a:spAutoFit/>
          </a:bodyPr>
          <a:lstStyle/>
          <a:p>
            <a:r>
              <a:rPr lang="en-US" sz="3200" b="1" i="1" dirty="0" smtClean="0"/>
              <a:t>1909 – Crust Mantle Boundary (MOHO)</a:t>
            </a:r>
            <a:endParaRPr lang="en-US" sz="3200" b="1" i="1" dirty="0"/>
          </a:p>
        </p:txBody>
      </p:sp>
    </p:spTree>
    <p:extLst>
      <p:ext uri="{BB962C8B-B14F-4D97-AF65-F5344CB8AC3E}">
        <p14:creationId xmlns:p14="http://schemas.microsoft.com/office/powerpoint/2010/main" val="35000881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695325"/>
            <a:ext cx="8229600" cy="58578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 Box 4"/>
          <p:cNvSpPr txBox="1">
            <a:spLocks noChangeArrowheads="1"/>
          </p:cNvSpPr>
          <p:nvPr/>
        </p:nvSpPr>
        <p:spPr bwMode="auto">
          <a:xfrm>
            <a:off x="8347075" y="1609725"/>
            <a:ext cx="798513"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5pPr>
            <a:lvl6pPr defTabSz="457200" eaLnBrk="0" fontAlgn="base" hangingPunct="0">
              <a:lnSpc>
                <a:spcPct val="93000"/>
              </a:lnSpc>
              <a:spcBef>
                <a:spcPct val="0"/>
              </a:spcBef>
              <a:spcAft>
                <a:spcPct val="0"/>
              </a:spcAft>
              <a:buClr>
                <a:srgbClr val="FFFFFF"/>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6pPr>
            <a:lvl7pPr defTabSz="457200" eaLnBrk="0" fontAlgn="base" hangingPunct="0">
              <a:lnSpc>
                <a:spcPct val="93000"/>
              </a:lnSpc>
              <a:spcBef>
                <a:spcPct val="0"/>
              </a:spcBef>
              <a:spcAft>
                <a:spcPct val="0"/>
              </a:spcAft>
              <a:buClr>
                <a:srgbClr val="FFFFFF"/>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7pPr>
            <a:lvl8pPr defTabSz="457200" eaLnBrk="0" fontAlgn="base" hangingPunct="0">
              <a:lnSpc>
                <a:spcPct val="93000"/>
              </a:lnSpc>
              <a:spcBef>
                <a:spcPct val="0"/>
              </a:spcBef>
              <a:spcAft>
                <a:spcPct val="0"/>
              </a:spcAft>
              <a:buClr>
                <a:srgbClr val="FFFFFF"/>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8pPr>
            <a:lvl9pPr defTabSz="457200" eaLnBrk="0" fontAlgn="base" hangingPunct="0">
              <a:lnSpc>
                <a:spcPct val="93000"/>
              </a:lnSpc>
              <a:spcBef>
                <a:spcPct val="0"/>
              </a:spcBef>
              <a:spcAft>
                <a:spcPct val="0"/>
              </a:spcAft>
              <a:buClr>
                <a:srgbClr val="FFFFFF"/>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9pPr>
          </a:lstStyle>
          <a:p>
            <a:pPr>
              <a:lnSpc>
                <a:spcPct val="100000"/>
              </a:lnSpc>
            </a:pPr>
            <a:r>
              <a:rPr lang="en-GB" altLang="en-US" sz="1400"/>
              <a:t>Mercury</a:t>
            </a:r>
          </a:p>
        </p:txBody>
      </p:sp>
      <p:sp>
        <p:nvSpPr>
          <p:cNvPr id="7" name="Text Box 5"/>
          <p:cNvSpPr txBox="1">
            <a:spLocks noChangeArrowheads="1"/>
          </p:cNvSpPr>
          <p:nvPr/>
        </p:nvSpPr>
        <p:spPr bwMode="auto">
          <a:xfrm>
            <a:off x="8347075" y="2219325"/>
            <a:ext cx="644525"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5pPr>
            <a:lvl6pPr defTabSz="457200" eaLnBrk="0" fontAlgn="base" hangingPunct="0">
              <a:lnSpc>
                <a:spcPct val="93000"/>
              </a:lnSpc>
              <a:spcBef>
                <a:spcPct val="0"/>
              </a:spcBef>
              <a:spcAft>
                <a:spcPct val="0"/>
              </a:spcAft>
              <a:buClr>
                <a:srgbClr val="FFFFFF"/>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6pPr>
            <a:lvl7pPr defTabSz="457200" eaLnBrk="0" fontAlgn="base" hangingPunct="0">
              <a:lnSpc>
                <a:spcPct val="93000"/>
              </a:lnSpc>
              <a:spcBef>
                <a:spcPct val="0"/>
              </a:spcBef>
              <a:spcAft>
                <a:spcPct val="0"/>
              </a:spcAft>
              <a:buClr>
                <a:srgbClr val="FFFFFF"/>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7pPr>
            <a:lvl8pPr defTabSz="457200" eaLnBrk="0" fontAlgn="base" hangingPunct="0">
              <a:lnSpc>
                <a:spcPct val="93000"/>
              </a:lnSpc>
              <a:spcBef>
                <a:spcPct val="0"/>
              </a:spcBef>
              <a:spcAft>
                <a:spcPct val="0"/>
              </a:spcAft>
              <a:buClr>
                <a:srgbClr val="FFFFFF"/>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8pPr>
            <a:lvl9pPr defTabSz="457200" eaLnBrk="0" fontAlgn="base" hangingPunct="0">
              <a:lnSpc>
                <a:spcPct val="93000"/>
              </a:lnSpc>
              <a:spcBef>
                <a:spcPct val="0"/>
              </a:spcBef>
              <a:spcAft>
                <a:spcPct val="0"/>
              </a:spcAft>
              <a:buClr>
                <a:srgbClr val="FFFFFF"/>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9pPr>
          </a:lstStyle>
          <a:p>
            <a:pPr>
              <a:lnSpc>
                <a:spcPct val="100000"/>
              </a:lnSpc>
            </a:pPr>
            <a:r>
              <a:rPr lang="en-GB" altLang="en-US" sz="1400"/>
              <a:t>Venus</a:t>
            </a:r>
          </a:p>
        </p:txBody>
      </p:sp>
      <p:sp>
        <p:nvSpPr>
          <p:cNvPr id="8" name="Text Box 6"/>
          <p:cNvSpPr txBox="1">
            <a:spLocks noChangeArrowheads="1"/>
          </p:cNvSpPr>
          <p:nvPr/>
        </p:nvSpPr>
        <p:spPr bwMode="auto">
          <a:xfrm>
            <a:off x="8347075" y="2676525"/>
            <a:ext cx="569913"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5pPr>
            <a:lvl6pPr defTabSz="457200" eaLnBrk="0" fontAlgn="base" hangingPunct="0">
              <a:lnSpc>
                <a:spcPct val="93000"/>
              </a:lnSpc>
              <a:spcBef>
                <a:spcPct val="0"/>
              </a:spcBef>
              <a:spcAft>
                <a:spcPct val="0"/>
              </a:spcAft>
              <a:buClr>
                <a:srgbClr val="FFFFFF"/>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6pPr>
            <a:lvl7pPr defTabSz="457200" eaLnBrk="0" fontAlgn="base" hangingPunct="0">
              <a:lnSpc>
                <a:spcPct val="93000"/>
              </a:lnSpc>
              <a:spcBef>
                <a:spcPct val="0"/>
              </a:spcBef>
              <a:spcAft>
                <a:spcPct val="0"/>
              </a:spcAft>
              <a:buClr>
                <a:srgbClr val="FFFFFF"/>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7pPr>
            <a:lvl8pPr defTabSz="457200" eaLnBrk="0" fontAlgn="base" hangingPunct="0">
              <a:lnSpc>
                <a:spcPct val="93000"/>
              </a:lnSpc>
              <a:spcBef>
                <a:spcPct val="0"/>
              </a:spcBef>
              <a:spcAft>
                <a:spcPct val="0"/>
              </a:spcAft>
              <a:buClr>
                <a:srgbClr val="FFFFFF"/>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8pPr>
            <a:lvl9pPr defTabSz="457200" eaLnBrk="0" fontAlgn="base" hangingPunct="0">
              <a:lnSpc>
                <a:spcPct val="93000"/>
              </a:lnSpc>
              <a:spcBef>
                <a:spcPct val="0"/>
              </a:spcBef>
              <a:spcAft>
                <a:spcPct val="0"/>
              </a:spcAft>
              <a:buClr>
                <a:srgbClr val="FFFFFF"/>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9pPr>
          </a:lstStyle>
          <a:p>
            <a:pPr>
              <a:lnSpc>
                <a:spcPct val="100000"/>
              </a:lnSpc>
            </a:pPr>
            <a:r>
              <a:rPr lang="en-GB" altLang="en-US" sz="1400"/>
              <a:t>Earth</a:t>
            </a:r>
          </a:p>
        </p:txBody>
      </p:sp>
      <p:sp>
        <p:nvSpPr>
          <p:cNvPr id="9" name="Text Box 7"/>
          <p:cNvSpPr txBox="1">
            <a:spLocks noChangeArrowheads="1"/>
          </p:cNvSpPr>
          <p:nvPr/>
        </p:nvSpPr>
        <p:spPr bwMode="auto">
          <a:xfrm>
            <a:off x="8348663" y="2905125"/>
            <a:ext cx="547687"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5pPr>
            <a:lvl6pPr defTabSz="457200" eaLnBrk="0" fontAlgn="base" hangingPunct="0">
              <a:lnSpc>
                <a:spcPct val="93000"/>
              </a:lnSpc>
              <a:spcBef>
                <a:spcPct val="0"/>
              </a:spcBef>
              <a:spcAft>
                <a:spcPct val="0"/>
              </a:spcAft>
              <a:buClr>
                <a:srgbClr val="FFFFFF"/>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6pPr>
            <a:lvl7pPr defTabSz="457200" eaLnBrk="0" fontAlgn="base" hangingPunct="0">
              <a:lnSpc>
                <a:spcPct val="93000"/>
              </a:lnSpc>
              <a:spcBef>
                <a:spcPct val="0"/>
              </a:spcBef>
              <a:spcAft>
                <a:spcPct val="0"/>
              </a:spcAft>
              <a:buClr>
                <a:srgbClr val="FFFFFF"/>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7pPr>
            <a:lvl8pPr defTabSz="457200" eaLnBrk="0" fontAlgn="base" hangingPunct="0">
              <a:lnSpc>
                <a:spcPct val="93000"/>
              </a:lnSpc>
              <a:spcBef>
                <a:spcPct val="0"/>
              </a:spcBef>
              <a:spcAft>
                <a:spcPct val="0"/>
              </a:spcAft>
              <a:buClr>
                <a:srgbClr val="FFFFFF"/>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8pPr>
            <a:lvl9pPr defTabSz="457200" eaLnBrk="0" fontAlgn="base" hangingPunct="0">
              <a:lnSpc>
                <a:spcPct val="93000"/>
              </a:lnSpc>
              <a:spcBef>
                <a:spcPct val="0"/>
              </a:spcBef>
              <a:spcAft>
                <a:spcPct val="0"/>
              </a:spcAft>
              <a:buClr>
                <a:srgbClr val="FFFFFF"/>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9pPr>
          </a:lstStyle>
          <a:p>
            <a:pPr>
              <a:lnSpc>
                <a:spcPct val="100000"/>
              </a:lnSpc>
            </a:pPr>
            <a:r>
              <a:rPr lang="en-GB" altLang="en-US" sz="1400"/>
              <a:t>Mars</a:t>
            </a:r>
          </a:p>
        </p:txBody>
      </p:sp>
      <p:sp>
        <p:nvSpPr>
          <p:cNvPr id="10" name="Text Box 8"/>
          <p:cNvSpPr txBox="1">
            <a:spLocks noChangeArrowheads="1"/>
          </p:cNvSpPr>
          <p:nvPr/>
        </p:nvSpPr>
        <p:spPr bwMode="auto">
          <a:xfrm>
            <a:off x="8345488" y="3743325"/>
            <a:ext cx="671512"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5pPr>
            <a:lvl6pPr defTabSz="457200" eaLnBrk="0" fontAlgn="base" hangingPunct="0">
              <a:lnSpc>
                <a:spcPct val="93000"/>
              </a:lnSpc>
              <a:spcBef>
                <a:spcPct val="0"/>
              </a:spcBef>
              <a:spcAft>
                <a:spcPct val="0"/>
              </a:spcAft>
              <a:buClr>
                <a:srgbClr val="FFFFFF"/>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6pPr>
            <a:lvl7pPr defTabSz="457200" eaLnBrk="0" fontAlgn="base" hangingPunct="0">
              <a:lnSpc>
                <a:spcPct val="93000"/>
              </a:lnSpc>
              <a:spcBef>
                <a:spcPct val="0"/>
              </a:spcBef>
              <a:spcAft>
                <a:spcPct val="0"/>
              </a:spcAft>
              <a:buClr>
                <a:srgbClr val="FFFFFF"/>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7pPr>
            <a:lvl8pPr defTabSz="457200" eaLnBrk="0" fontAlgn="base" hangingPunct="0">
              <a:lnSpc>
                <a:spcPct val="93000"/>
              </a:lnSpc>
              <a:spcBef>
                <a:spcPct val="0"/>
              </a:spcBef>
              <a:spcAft>
                <a:spcPct val="0"/>
              </a:spcAft>
              <a:buClr>
                <a:srgbClr val="FFFFFF"/>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8pPr>
            <a:lvl9pPr defTabSz="457200" eaLnBrk="0" fontAlgn="base" hangingPunct="0">
              <a:lnSpc>
                <a:spcPct val="93000"/>
              </a:lnSpc>
              <a:spcBef>
                <a:spcPct val="0"/>
              </a:spcBef>
              <a:spcAft>
                <a:spcPct val="0"/>
              </a:spcAft>
              <a:buClr>
                <a:srgbClr val="FFFFFF"/>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9pPr>
          </a:lstStyle>
          <a:p>
            <a:pPr>
              <a:lnSpc>
                <a:spcPct val="100000"/>
              </a:lnSpc>
            </a:pPr>
            <a:r>
              <a:rPr lang="en-GB" altLang="en-US" sz="1400"/>
              <a:t>Jupiter</a:t>
            </a:r>
          </a:p>
        </p:txBody>
      </p:sp>
      <p:sp>
        <p:nvSpPr>
          <p:cNvPr id="11" name="Text Box 9"/>
          <p:cNvSpPr txBox="1">
            <a:spLocks noChangeArrowheads="1"/>
          </p:cNvSpPr>
          <p:nvPr/>
        </p:nvSpPr>
        <p:spPr bwMode="auto">
          <a:xfrm>
            <a:off x="8345488" y="4352925"/>
            <a:ext cx="650875"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5pPr>
            <a:lvl6pPr defTabSz="457200" eaLnBrk="0" fontAlgn="base" hangingPunct="0">
              <a:lnSpc>
                <a:spcPct val="93000"/>
              </a:lnSpc>
              <a:spcBef>
                <a:spcPct val="0"/>
              </a:spcBef>
              <a:spcAft>
                <a:spcPct val="0"/>
              </a:spcAft>
              <a:buClr>
                <a:srgbClr val="FFFFFF"/>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6pPr>
            <a:lvl7pPr defTabSz="457200" eaLnBrk="0" fontAlgn="base" hangingPunct="0">
              <a:lnSpc>
                <a:spcPct val="93000"/>
              </a:lnSpc>
              <a:spcBef>
                <a:spcPct val="0"/>
              </a:spcBef>
              <a:spcAft>
                <a:spcPct val="0"/>
              </a:spcAft>
              <a:buClr>
                <a:srgbClr val="FFFFFF"/>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7pPr>
            <a:lvl8pPr defTabSz="457200" eaLnBrk="0" fontAlgn="base" hangingPunct="0">
              <a:lnSpc>
                <a:spcPct val="93000"/>
              </a:lnSpc>
              <a:spcBef>
                <a:spcPct val="0"/>
              </a:spcBef>
              <a:spcAft>
                <a:spcPct val="0"/>
              </a:spcAft>
              <a:buClr>
                <a:srgbClr val="FFFFFF"/>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8pPr>
            <a:lvl9pPr defTabSz="457200" eaLnBrk="0" fontAlgn="base" hangingPunct="0">
              <a:lnSpc>
                <a:spcPct val="93000"/>
              </a:lnSpc>
              <a:spcBef>
                <a:spcPct val="0"/>
              </a:spcBef>
              <a:spcAft>
                <a:spcPct val="0"/>
              </a:spcAft>
              <a:buClr>
                <a:srgbClr val="FFFFFF"/>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FFFFFF"/>
                </a:solidFill>
                <a:latin typeface="Times New Roman" pitchFamily="16" charset="0"/>
                <a:ea typeface="ＭＳ Ｐゴシック" charset="-128"/>
              </a:defRPr>
            </a:lvl9pPr>
          </a:lstStyle>
          <a:p>
            <a:pPr>
              <a:lnSpc>
                <a:spcPct val="100000"/>
              </a:lnSpc>
            </a:pPr>
            <a:r>
              <a:rPr lang="en-GB" altLang="en-US" sz="1400"/>
              <a:t>Saturn</a:t>
            </a:r>
          </a:p>
        </p:txBody>
      </p:sp>
      <p:sp>
        <p:nvSpPr>
          <p:cNvPr id="12" name="TextBox 11"/>
          <p:cNvSpPr txBox="1"/>
          <p:nvPr/>
        </p:nvSpPr>
        <p:spPr>
          <a:xfrm>
            <a:off x="450528" y="133351"/>
            <a:ext cx="4224426" cy="584775"/>
          </a:xfrm>
          <a:prstGeom prst="rect">
            <a:avLst/>
          </a:prstGeom>
          <a:noFill/>
        </p:spPr>
        <p:txBody>
          <a:bodyPr wrap="none" rtlCol="0">
            <a:spAutoFit/>
          </a:bodyPr>
          <a:lstStyle/>
          <a:p>
            <a:r>
              <a:rPr lang="en-US" sz="3200" b="1" i="1" dirty="0" smtClean="0"/>
              <a:t>Condensation Sequence</a:t>
            </a:r>
            <a:endParaRPr lang="en-US" sz="3200" b="1" i="1" dirty="0"/>
          </a:p>
        </p:txBody>
      </p:sp>
    </p:spTree>
    <p:extLst>
      <p:ext uri="{BB962C8B-B14F-4D97-AF65-F5344CB8AC3E}">
        <p14:creationId xmlns:p14="http://schemas.microsoft.com/office/powerpoint/2010/main" val="35401108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1613" y="301625"/>
            <a:ext cx="914400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8"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72388" y="4267200"/>
            <a:ext cx="1320800"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Box 6"/>
          <p:cNvSpPr txBox="1">
            <a:spLocks noChangeArrowheads="1"/>
          </p:cNvSpPr>
          <p:nvPr/>
        </p:nvSpPr>
        <p:spPr bwMode="auto">
          <a:xfrm>
            <a:off x="6148388" y="5875338"/>
            <a:ext cx="1524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FF9933"/>
                </a:solidFill>
                <a:latin typeface="Times New Roman" pitchFamily="18" charset="0"/>
              </a:defRPr>
            </a:lvl1pPr>
            <a:lvl2pPr marL="742950" indent="-285750" eaLnBrk="0" hangingPunct="0">
              <a:defRPr sz="2400">
                <a:solidFill>
                  <a:srgbClr val="FF9933"/>
                </a:solidFill>
                <a:latin typeface="Times New Roman" pitchFamily="18" charset="0"/>
              </a:defRPr>
            </a:lvl2pPr>
            <a:lvl3pPr marL="1143000" indent="-228600" eaLnBrk="0" hangingPunct="0">
              <a:defRPr sz="2400">
                <a:solidFill>
                  <a:srgbClr val="FF9933"/>
                </a:solidFill>
                <a:latin typeface="Times New Roman" pitchFamily="18" charset="0"/>
              </a:defRPr>
            </a:lvl3pPr>
            <a:lvl4pPr marL="1600200" indent="-228600" eaLnBrk="0" hangingPunct="0">
              <a:defRPr sz="2400">
                <a:solidFill>
                  <a:srgbClr val="FF9933"/>
                </a:solidFill>
                <a:latin typeface="Times New Roman" pitchFamily="18" charset="0"/>
              </a:defRPr>
            </a:lvl4pPr>
            <a:lvl5pPr marL="2057400" indent="-228600" eaLnBrk="0" hangingPunct="0">
              <a:defRPr sz="2400">
                <a:solidFill>
                  <a:srgbClr val="FF9933"/>
                </a:solidFill>
                <a:latin typeface="Times New Roman" pitchFamily="18" charset="0"/>
              </a:defRPr>
            </a:lvl5pPr>
            <a:lvl6pPr marL="2514600" indent="-228600" eaLnBrk="0" fontAlgn="base" hangingPunct="0">
              <a:spcBef>
                <a:spcPct val="0"/>
              </a:spcBef>
              <a:spcAft>
                <a:spcPct val="0"/>
              </a:spcAft>
              <a:defRPr sz="2400">
                <a:solidFill>
                  <a:srgbClr val="FF9933"/>
                </a:solidFill>
                <a:latin typeface="Times New Roman" pitchFamily="18" charset="0"/>
              </a:defRPr>
            </a:lvl6pPr>
            <a:lvl7pPr marL="2971800" indent="-228600" eaLnBrk="0" fontAlgn="base" hangingPunct="0">
              <a:spcBef>
                <a:spcPct val="0"/>
              </a:spcBef>
              <a:spcAft>
                <a:spcPct val="0"/>
              </a:spcAft>
              <a:defRPr sz="2400">
                <a:solidFill>
                  <a:srgbClr val="FF9933"/>
                </a:solidFill>
                <a:latin typeface="Times New Roman" pitchFamily="18" charset="0"/>
              </a:defRPr>
            </a:lvl7pPr>
            <a:lvl8pPr marL="3429000" indent="-228600" eaLnBrk="0" fontAlgn="base" hangingPunct="0">
              <a:spcBef>
                <a:spcPct val="0"/>
              </a:spcBef>
              <a:spcAft>
                <a:spcPct val="0"/>
              </a:spcAft>
              <a:defRPr sz="2400">
                <a:solidFill>
                  <a:srgbClr val="FF9933"/>
                </a:solidFill>
                <a:latin typeface="Times New Roman" pitchFamily="18" charset="0"/>
              </a:defRPr>
            </a:lvl8pPr>
            <a:lvl9pPr marL="3886200" indent="-228600" eaLnBrk="0" fontAlgn="base" hangingPunct="0">
              <a:spcBef>
                <a:spcPct val="0"/>
              </a:spcBef>
              <a:spcAft>
                <a:spcPct val="0"/>
              </a:spcAft>
              <a:defRPr sz="2400">
                <a:solidFill>
                  <a:srgbClr val="FF9933"/>
                </a:solidFill>
                <a:latin typeface="Times New Roman" pitchFamily="18" charset="0"/>
              </a:defRPr>
            </a:lvl9pPr>
          </a:lstStyle>
          <a:p>
            <a:pPr eaLnBrk="1" hangingPunct="1"/>
            <a:r>
              <a:rPr lang="en-US" altLang="en-US" sz="1800" dirty="0" err="1">
                <a:solidFill>
                  <a:schemeClr val="tx1"/>
                </a:solidFill>
              </a:rPr>
              <a:t>Inge</a:t>
            </a:r>
            <a:r>
              <a:rPr lang="en-US" altLang="en-US" sz="1800" dirty="0">
                <a:solidFill>
                  <a:schemeClr val="tx1"/>
                </a:solidFill>
              </a:rPr>
              <a:t> Lehmann</a:t>
            </a:r>
          </a:p>
        </p:txBody>
      </p:sp>
      <p:pic>
        <p:nvPicPr>
          <p:cNvPr id="11270" name="Picture 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46838" y="157163"/>
            <a:ext cx="2546350" cy="380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450528" y="133351"/>
            <a:ext cx="3166251" cy="584775"/>
          </a:xfrm>
          <a:prstGeom prst="rect">
            <a:avLst/>
          </a:prstGeom>
          <a:noFill/>
        </p:spPr>
        <p:txBody>
          <a:bodyPr wrap="none" rtlCol="0">
            <a:spAutoFit/>
          </a:bodyPr>
          <a:lstStyle/>
          <a:p>
            <a:r>
              <a:rPr lang="en-US" sz="3200" b="1" i="1" dirty="0" smtClean="0"/>
              <a:t>1936 – Inner Core</a:t>
            </a:r>
            <a:endParaRPr lang="en-US" sz="3200" b="1" i="1" dirty="0"/>
          </a:p>
        </p:txBody>
      </p:sp>
    </p:spTree>
    <p:extLst>
      <p:ext uri="{BB962C8B-B14F-4D97-AF65-F5344CB8AC3E}">
        <p14:creationId xmlns:p14="http://schemas.microsoft.com/office/powerpoint/2010/main" val="30223901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1613" y="301625"/>
            <a:ext cx="914400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48413" y="1447800"/>
            <a:ext cx="2597150"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extBox 7"/>
          <p:cNvSpPr txBox="1">
            <a:spLocks noChangeArrowheads="1"/>
          </p:cNvSpPr>
          <p:nvPr/>
        </p:nvSpPr>
        <p:spPr bwMode="auto">
          <a:xfrm>
            <a:off x="6434138" y="5334000"/>
            <a:ext cx="26146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FF9933"/>
                </a:solidFill>
                <a:latin typeface="Times New Roman" pitchFamily="18" charset="0"/>
              </a:defRPr>
            </a:lvl1pPr>
            <a:lvl2pPr marL="742950" indent="-285750" eaLnBrk="0" hangingPunct="0">
              <a:defRPr sz="2400">
                <a:solidFill>
                  <a:srgbClr val="FF9933"/>
                </a:solidFill>
                <a:latin typeface="Times New Roman" pitchFamily="18" charset="0"/>
              </a:defRPr>
            </a:lvl2pPr>
            <a:lvl3pPr marL="1143000" indent="-228600" eaLnBrk="0" hangingPunct="0">
              <a:defRPr sz="2400">
                <a:solidFill>
                  <a:srgbClr val="FF9933"/>
                </a:solidFill>
                <a:latin typeface="Times New Roman" pitchFamily="18" charset="0"/>
              </a:defRPr>
            </a:lvl3pPr>
            <a:lvl4pPr marL="1600200" indent="-228600" eaLnBrk="0" hangingPunct="0">
              <a:defRPr sz="2400">
                <a:solidFill>
                  <a:srgbClr val="FF9933"/>
                </a:solidFill>
                <a:latin typeface="Times New Roman" pitchFamily="18" charset="0"/>
              </a:defRPr>
            </a:lvl4pPr>
            <a:lvl5pPr marL="2057400" indent="-228600" eaLnBrk="0" hangingPunct="0">
              <a:defRPr sz="2400">
                <a:solidFill>
                  <a:srgbClr val="FF9933"/>
                </a:solidFill>
                <a:latin typeface="Times New Roman" pitchFamily="18" charset="0"/>
              </a:defRPr>
            </a:lvl5pPr>
            <a:lvl6pPr marL="2514600" indent="-228600" eaLnBrk="0" fontAlgn="base" hangingPunct="0">
              <a:spcBef>
                <a:spcPct val="0"/>
              </a:spcBef>
              <a:spcAft>
                <a:spcPct val="0"/>
              </a:spcAft>
              <a:defRPr sz="2400">
                <a:solidFill>
                  <a:srgbClr val="FF9933"/>
                </a:solidFill>
                <a:latin typeface="Times New Roman" pitchFamily="18" charset="0"/>
              </a:defRPr>
            </a:lvl6pPr>
            <a:lvl7pPr marL="2971800" indent="-228600" eaLnBrk="0" fontAlgn="base" hangingPunct="0">
              <a:spcBef>
                <a:spcPct val="0"/>
              </a:spcBef>
              <a:spcAft>
                <a:spcPct val="0"/>
              </a:spcAft>
              <a:defRPr sz="2400">
                <a:solidFill>
                  <a:srgbClr val="FF9933"/>
                </a:solidFill>
                <a:latin typeface="Times New Roman" pitchFamily="18" charset="0"/>
              </a:defRPr>
            </a:lvl7pPr>
            <a:lvl8pPr marL="3429000" indent="-228600" eaLnBrk="0" fontAlgn="base" hangingPunct="0">
              <a:spcBef>
                <a:spcPct val="0"/>
              </a:spcBef>
              <a:spcAft>
                <a:spcPct val="0"/>
              </a:spcAft>
              <a:defRPr sz="2400">
                <a:solidFill>
                  <a:srgbClr val="FF9933"/>
                </a:solidFill>
                <a:latin typeface="Times New Roman" pitchFamily="18" charset="0"/>
              </a:defRPr>
            </a:lvl8pPr>
            <a:lvl9pPr marL="3886200" indent="-228600" eaLnBrk="0" fontAlgn="base" hangingPunct="0">
              <a:spcBef>
                <a:spcPct val="0"/>
              </a:spcBef>
              <a:spcAft>
                <a:spcPct val="0"/>
              </a:spcAft>
              <a:defRPr sz="2400">
                <a:solidFill>
                  <a:srgbClr val="FF9933"/>
                </a:solidFill>
                <a:latin typeface="Times New Roman" pitchFamily="18" charset="0"/>
              </a:defRPr>
            </a:lvl9pPr>
          </a:lstStyle>
          <a:p>
            <a:pPr eaLnBrk="1" hangingPunct="1"/>
            <a:r>
              <a:rPr lang="en-US" altLang="en-US" sz="1800">
                <a:solidFill>
                  <a:schemeClr val="tx1"/>
                </a:solidFill>
              </a:rPr>
              <a:t>Niazi, Anderson, Johnson,</a:t>
            </a:r>
          </a:p>
          <a:p>
            <a:pPr eaLnBrk="1" hangingPunct="1"/>
            <a:r>
              <a:rPr lang="en-US" altLang="en-US" sz="1800">
                <a:solidFill>
                  <a:schemeClr val="tx1"/>
                </a:solidFill>
              </a:rPr>
              <a:t>Others …</a:t>
            </a:r>
          </a:p>
        </p:txBody>
      </p:sp>
      <p:sp>
        <p:nvSpPr>
          <p:cNvPr id="6" name="TextBox 5"/>
          <p:cNvSpPr txBox="1"/>
          <p:nvPr/>
        </p:nvSpPr>
        <p:spPr>
          <a:xfrm>
            <a:off x="450528" y="133351"/>
            <a:ext cx="5609228" cy="584775"/>
          </a:xfrm>
          <a:prstGeom prst="rect">
            <a:avLst/>
          </a:prstGeom>
          <a:noFill/>
        </p:spPr>
        <p:txBody>
          <a:bodyPr wrap="none" rtlCol="0">
            <a:spAutoFit/>
          </a:bodyPr>
          <a:lstStyle/>
          <a:p>
            <a:r>
              <a:rPr lang="en-US" sz="3200" b="1" i="1" dirty="0" smtClean="0"/>
              <a:t>1960’s – Mantle Transition Zone</a:t>
            </a:r>
            <a:endParaRPr lang="en-US" sz="3200" b="1" i="1" dirty="0"/>
          </a:p>
        </p:txBody>
      </p:sp>
    </p:spTree>
    <p:extLst>
      <p:ext uri="{BB962C8B-B14F-4D97-AF65-F5344CB8AC3E}">
        <p14:creationId xmlns:p14="http://schemas.microsoft.com/office/powerpoint/2010/main" val="9826234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1613" y="301625"/>
            <a:ext cx="914400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72388" y="4270375"/>
            <a:ext cx="1320800"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7"/>
          <p:cNvSpPr txBox="1">
            <a:spLocks noChangeArrowheads="1"/>
          </p:cNvSpPr>
          <p:nvPr/>
        </p:nvSpPr>
        <p:spPr bwMode="auto">
          <a:xfrm>
            <a:off x="6403975" y="5880100"/>
            <a:ext cx="1268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rgbClr val="FF9933"/>
                </a:solidFill>
                <a:latin typeface="Times New Roman" pitchFamily="18" charset="0"/>
              </a:defRPr>
            </a:lvl1pPr>
            <a:lvl2pPr marL="742950" indent="-285750" eaLnBrk="0" hangingPunct="0">
              <a:defRPr sz="2400">
                <a:solidFill>
                  <a:srgbClr val="FF9933"/>
                </a:solidFill>
                <a:latin typeface="Times New Roman" pitchFamily="18" charset="0"/>
              </a:defRPr>
            </a:lvl2pPr>
            <a:lvl3pPr marL="1143000" indent="-228600" eaLnBrk="0" hangingPunct="0">
              <a:defRPr sz="2400">
                <a:solidFill>
                  <a:srgbClr val="FF9933"/>
                </a:solidFill>
                <a:latin typeface="Times New Roman" pitchFamily="18" charset="0"/>
              </a:defRPr>
            </a:lvl3pPr>
            <a:lvl4pPr marL="1600200" indent="-228600" eaLnBrk="0" hangingPunct="0">
              <a:defRPr sz="2400">
                <a:solidFill>
                  <a:srgbClr val="FF9933"/>
                </a:solidFill>
                <a:latin typeface="Times New Roman" pitchFamily="18" charset="0"/>
              </a:defRPr>
            </a:lvl4pPr>
            <a:lvl5pPr marL="2057400" indent="-228600" eaLnBrk="0" hangingPunct="0">
              <a:defRPr sz="2400">
                <a:solidFill>
                  <a:srgbClr val="FF9933"/>
                </a:solidFill>
                <a:latin typeface="Times New Roman" pitchFamily="18" charset="0"/>
              </a:defRPr>
            </a:lvl5pPr>
            <a:lvl6pPr marL="2514600" indent="-228600" eaLnBrk="0" fontAlgn="base" hangingPunct="0">
              <a:spcBef>
                <a:spcPct val="0"/>
              </a:spcBef>
              <a:spcAft>
                <a:spcPct val="0"/>
              </a:spcAft>
              <a:defRPr sz="2400">
                <a:solidFill>
                  <a:srgbClr val="FF9933"/>
                </a:solidFill>
                <a:latin typeface="Times New Roman" pitchFamily="18" charset="0"/>
              </a:defRPr>
            </a:lvl6pPr>
            <a:lvl7pPr marL="2971800" indent="-228600" eaLnBrk="0" fontAlgn="base" hangingPunct="0">
              <a:spcBef>
                <a:spcPct val="0"/>
              </a:spcBef>
              <a:spcAft>
                <a:spcPct val="0"/>
              </a:spcAft>
              <a:defRPr sz="2400">
                <a:solidFill>
                  <a:srgbClr val="FF9933"/>
                </a:solidFill>
                <a:latin typeface="Times New Roman" pitchFamily="18" charset="0"/>
              </a:defRPr>
            </a:lvl7pPr>
            <a:lvl8pPr marL="3429000" indent="-228600" eaLnBrk="0" fontAlgn="base" hangingPunct="0">
              <a:spcBef>
                <a:spcPct val="0"/>
              </a:spcBef>
              <a:spcAft>
                <a:spcPct val="0"/>
              </a:spcAft>
              <a:defRPr sz="2400">
                <a:solidFill>
                  <a:srgbClr val="FF9933"/>
                </a:solidFill>
                <a:latin typeface="Times New Roman" pitchFamily="18" charset="0"/>
              </a:defRPr>
            </a:lvl8pPr>
            <a:lvl9pPr marL="3886200" indent="-228600" eaLnBrk="0" fontAlgn="base" hangingPunct="0">
              <a:spcBef>
                <a:spcPct val="0"/>
              </a:spcBef>
              <a:spcAft>
                <a:spcPct val="0"/>
              </a:spcAft>
              <a:defRPr sz="2400">
                <a:solidFill>
                  <a:srgbClr val="FF9933"/>
                </a:solidFill>
                <a:latin typeface="Times New Roman" pitchFamily="18" charset="0"/>
              </a:defRPr>
            </a:lvl9pPr>
          </a:lstStyle>
          <a:p>
            <a:pPr eaLnBrk="1" fontAlgn="base" hangingPunct="1">
              <a:spcBef>
                <a:spcPct val="0"/>
              </a:spcBef>
              <a:spcAft>
                <a:spcPct val="0"/>
              </a:spcAft>
            </a:pPr>
            <a:r>
              <a:rPr lang="en-US" altLang="en-US" sz="1800" smtClean="0">
                <a:solidFill>
                  <a:srgbClr val="FFFFFF"/>
                </a:solidFill>
              </a:rPr>
              <a:t>Thorne Lay</a:t>
            </a:r>
          </a:p>
        </p:txBody>
      </p:sp>
      <p:pic>
        <p:nvPicPr>
          <p:cNvPr id="14342" name="Picture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73788" y="336550"/>
            <a:ext cx="2771775" cy="360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450528" y="133351"/>
            <a:ext cx="4208203" cy="584775"/>
          </a:xfrm>
          <a:prstGeom prst="rect">
            <a:avLst/>
          </a:prstGeom>
          <a:noFill/>
        </p:spPr>
        <p:txBody>
          <a:bodyPr wrap="none" rtlCol="0">
            <a:spAutoFit/>
          </a:bodyPr>
          <a:lstStyle/>
          <a:p>
            <a:r>
              <a:rPr lang="en-US" sz="3200" b="1" i="1" dirty="0" smtClean="0">
                <a:solidFill>
                  <a:schemeClr val="bg1"/>
                </a:solidFill>
              </a:rPr>
              <a:t>1983 – D” discontinuity</a:t>
            </a:r>
            <a:endParaRPr lang="en-US" sz="3200" b="1" i="1" dirty="0">
              <a:solidFill>
                <a:schemeClr val="bg1"/>
              </a:solidFill>
            </a:endParaRPr>
          </a:p>
        </p:txBody>
      </p:sp>
    </p:spTree>
    <p:extLst>
      <p:ext uri="{BB962C8B-B14F-4D97-AF65-F5344CB8AC3E}">
        <p14:creationId xmlns:p14="http://schemas.microsoft.com/office/powerpoint/2010/main" val="11612122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1613" y="301625"/>
            <a:ext cx="914400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6096000" y="1066800"/>
            <a:ext cx="2897188" cy="3478213"/>
          </a:xfrm>
          <a:prstGeom prst="rect">
            <a:avLst/>
          </a:prstGeom>
          <a:noFill/>
        </p:spPr>
        <p:txBody>
          <a:bodyPr>
            <a:spAutoFit/>
          </a:bodyPr>
          <a:lstStyle/>
          <a:p>
            <a:pPr fontAlgn="base">
              <a:spcBef>
                <a:spcPct val="0"/>
              </a:spcBef>
              <a:spcAft>
                <a:spcPct val="0"/>
              </a:spcAft>
              <a:defRPr/>
            </a:pPr>
            <a:r>
              <a:rPr lang="en-US" sz="2000" b="1" dirty="0">
                <a:solidFill>
                  <a:srgbClr val="FFFFFF"/>
                </a:solidFill>
              </a:rPr>
              <a:t>Observations:</a:t>
            </a:r>
          </a:p>
          <a:p>
            <a:pPr fontAlgn="base">
              <a:spcBef>
                <a:spcPct val="0"/>
              </a:spcBef>
              <a:spcAft>
                <a:spcPct val="0"/>
              </a:spcAft>
              <a:defRPr/>
            </a:pPr>
            <a:endParaRPr lang="en-US" sz="2000" b="1" dirty="0">
              <a:solidFill>
                <a:srgbClr val="FFFFFF"/>
              </a:solidFill>
            </a:endParaRPr>
          </a:p>
          <a:p>
            <a:pPr marL="342900" indent="-342900" fontAlgn="base">
              <a:spcBef>
                <a:spcPct val="0"/>
              </a:spcBef>
              <a:spcAft>
                <a:spcPct val="0"/>
              </a:spcAft>
              <a:buFont typeface="Arial" pitchFamily="34" charset="0"/>
              <a:buChar char="•"/>
              <a:defRPr/>
            </a:pPr>
            <a:r>
              <a:rPr lang="en-US" sz="2000" b="1" dirty="0">
                <a:solidFill>
                  <a:srgbClr val="FFFFFF"/>
                </a:solidFill>
              </a:rPr>
              <a:t>220 km: </a:t>
            </a:r>
            <a:r>
              <a:rPr lang="en-US" sz="2000" dirty="0">
                <a:solidFill>
                  <a:srgbClr val="FFFFFF"/>
                </a:solidFill>
              </a:rPr>
              <a:t>(Lehmann discontinuity)</a:t>
            </a:r>
          </a:p>
          <a:p>
            <a:pPr marL="342900" indent="-342900" fontAlgn="base">
              <a:spcBef>
                <a:spcPct val="0"/>
              </a:spcBef>
              <a:spcAft>
                <a:spcPct val="0"/>
              </a:spcAft>
              <a:buFont typeface="Arial" pitchFamily="34" charset="0"/>
              <a:buChar char="•"/>
              <a:defRPr/>
            </a:pPr>
            <a:r>
              <a:rPr lang="en-US" sz="2000" b="1" dirty="0">
                <a:solidFill>
                  <a:srgbClr val="FFFFFF"/>
                </a:solidFill>
              </a:rPr>
              <a:t>520 km:  </a:t>
            </a:r>
            <a:r>
              <a:rPr lang="el-GR" sz="2000" dirty="0">
                <a:solidFill>
                  <a:srgbClr val="FFFFFF"/>
                </a:solidFill>
              </a:rPr>
              <a:t>β</a:t>
            </a:r>
            <a:r>
              <a:rPr lang="en-US" sz="2000" dirty="0">
                <a:solidFill>
                  <a:srgbClr val="FFFFFF"/>
                </a:solidFill>
              </a:rPr>
              <a:t>- to </a:t>
            </a:r>
            <a:r>
              <a:rPr lang="el-GR" sz="2000" dirty="0">
                <a:solidFill>
                  <a:srgbClr val="FFFFFF"/>
                </a:solidFill>
              </a:rPr>
              <a:t>γ</a:t>
            </a:r>
            <a:r>
              <a:rPr lang="en-US" sz="2000" dirty="0">
                <a:solidFill>
                  <a:srgbClr val="FFFFFF"/>
                </a:solidFill>
              </a:rPr>
              <a:t>-spinel.</a:t>
            </a:r>
          </a:p>
          <a:p>
            <a:pPr marL="342900" indent="-342900" fontAlgn="base">
              <a:spcBef>
                <a:spcPct val="0"/>
              </a:spcBef>
              <a:spcAft>
                <a:spcPct val="0"/>
              </a:spcAft>
              <a:buFont typeface="Arial" pitchFamily="34" charset="0"/>
              <a:buChar char="•"/>
              <a:defRPr/>
            </a:pPr>
            <a:r>
              <a:rPr lang="en-US" sz="2000" b="1" dirty="0">
                <a:solidFill>
                  <a:srgbClr val="FFFFFF"/>
                </a:solidFill>
              </a:rPr>
              <a:t>300 km: </a:t>
            </a:r>
            <a:r>
              <a:rPr lang="en-US" sz="2000" dirty="0" err="1">
                <a:solidFill>
                  <a:srgbClr val="FFFFFF"/>
                </a:solidFill>
              </a:rPr>
              <a:t>stishovite</a:t>
            </a:r>
            <a:r>
              <a:rPr lang="en-US" sz="2000" dirty="0">
                <a:solidFill>
                  <a:srgbClr val="FFFFFF"/>
                </a:solidFill>
              </a:rPr>
              <a:t> to </a:t>
            </a:r>
            <a:r>
              <a:rPr lang="en-US" sz="2000" dirty="0" err="1">
                <a:solidFill>
                  <a:srgbClr val="FFFFFF"/>
                </a:solidFill>
              </a:rPr>
              <a:t>coesite</a:t>
            </a:r>
            <a:r>
              <a:rPr lang="en-US" sz="2000" dirty="0">
                <a:solidFill>
                  <a:srgbClr val="FFFFFF"/>
                </a:solidFill>
              </a:rPr>
              <a:t> transition.</a:t>
            </a:r>
          </a:p>
          <a:p>
            <a:pPr marL="342900" indent="-342900" fontAlgn="base">
              <a:spcBef>
                <a:spcPct val="0"/>
              </a:spcBef>
              <a:spcAft>
                <a:spcPct val="0"/>
              </a:spcAft>
              <a:buFont typeface="Arial" pitchFamily="34" charset="0"/>
              <a:buChar char="•"/>
              <a:defRPr/>
            </a:pPr>
            <a:r>
              <a:rPr lang="en-US" sz="2000" b="1" dirty="0">
                <a:solidFill>
                  <a:srgbClr val="FFFFFF"/>
                </a:solidFill>
              </a:rPr>
              <a:t>F-layer: </a:t>
            </a:r>
            <a:r>
              <a:rPr lang="en-US" sz="2000" dirty="0">
                <a:solidFill>
                  <a:srgbClr val="FFFFFF"/>
                </a:solidFill>
              </a:rPr>
              <a:t>top of outer core.</a:t>
            </a:r>
          </a:p>
          <a:p>
            <a:pPr fontAlgn="base">
              <a:spcBef>
                <a:spcPct val="0"/>
              </a:spcBef>
              <a:spcAft>
                <a:spcPct val="0"/>
              </a:spcAft>
              <a:defRPr/>
            </a:pPr>
            <a:endParaRPr lang="en-US" sz="2000" b="1" dirty="0">
              <a:solidFill>
                <a:srgbClr val="0099FF"/>
              </a:solidFill>
            </a:endParaRPr>
          </a:p>
        </p:txBody>
      </p:sp>
      <p:sp>
        <p:nvSpPr>
          <p:cNvPr id="5" name="TextBox 4"/>
          <p:cNvSpPr txBox="1"/>
          <p:nvPr/>
        </p:nvSpPr>
        <p:spPr>
          <a:xfrm>
            <a:off x="450528" y="133351"/>
            <a:ext cx="4778872" cy="584775"/>
          </a:xfrm>
          <a:prstGeom prst="rect">
            <a:avLst/>
          </a:prstGeom>
          <a:noFill/>
        </p:spPr>
        <p:txBody>
          <a:bodyPr wrap="none" rtlCol="0">
            <a:spAutoFit/>
          </a:bodyPr>
          <a:lstStyle/>
          <a:p>
            <a:r>
              <a:rPr lang="en-US" sz="3200" b="1" i="1" dirty="0" smtClean="0">
                <a:solidFill>
                  <a:schemeClr val="bg1"/>
                </a:solidFill>
              </a:rPr>
              <a:t>Intermittent discontinuities</a:t>
            </a:r>
            <a:endParaRPr lang="en-US" sz="3200" b="1" i="1" dirty="0">
              <a:solidFill>
                <a:schemeClr val="bg1"/>
              </a:solidFill>
            </a:endParaRPr>
          </a:p>
        </p:txBody>
      </p:sp>
    </p:spTree>
    <p:extLst>
      <p:ext uri="{BB962C8B-B14F-4D97-AF65-F5344CB8AC3E}">
        <p14:creationId xmlns:p14="http://schemas.microsoft.com/office/powerpoint/2010/main" val="10435501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71613" y="301625"/>
            <a:ext cx="914400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5422900"/>
            <a:ext cx="3568700"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 Box 8"/>
          <p:cNvSpPr txBox="1">
            <a:spLocks noChangeArrowheads="1"/>
          </p:cNvSpPr>
          <p:nvPr/>
        </p:nvSpPr>
        <p:spPr bwMode="auto">
          <a:xfrm>
            <a:off x="152400" y="6248400"/>
            <a:ext cx="130810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400">
                <a:solidFill>
                  <a:srgbClr val="FF9933"/>
                </a:solidFill>
                <a:latin typeface="Times New Roman" pitchFamily="18" charset="0"/>
              </a:defRPr>
            </a:lvl1pPr>
            <a:lvl2pPr marL="742950" indent="-285750" eaLnBrk="0" hangingPunct="0">
              <a:defRPr sz="2400">
                <a:solidFill>
                  <a:srgbClr val="FF9933"/>
                </a:solidFill>
                <a:latin typeface="Times New Roman" pitchFamily="18" charset="0"/>
              </a:defRPr>
            </a:lvl2pPr>
            <a:lvl3pPr marL="1143000" indent="-228600" eaLnBrk="0" hangingPunct="0">
              <a:defRPr sz="2400">
                <a:solidFill>
                  <a:srgbClr val="FF9933"/>
                </a:solidFill>
                <a:latin typeface="Times New Roman" pitchFamily="18" charset="0"/>
              </a:defRPr>
            </a:lvl3pPr>
            <a:lvl4pPr marL="1600200" indent="-228600" eaLnBrk="0" hangingPunct="0">
              <a:defRPr sz="2400">
                <a:solidFill>
                  <a:srgbClr val="FF9933"/>
                </a:solidFill>
                <a:latin typeface="Times New Roman" pitchFamily="18" charset="0"/>
              </a:defRPr>
            </a:lvl4pPr>
            <a:lvl5pPr marL="2057400" indent="-228600" eaLnBrk="0" hangingPunct="0">
              <a:defRPr sz="2400">
                <a:solidFill>
                  <a:srgbClr val="FF9933"/>
                </a:solidFill>
                <a:latin typeface="Times New Roman" pitchFamily="18" charset="0"/>
              </a:defRPr>
            </a:lvl5pPr>
            <a:lvl6pPr marL="2514600" indent="-228600" eaLnBrk="0" fontAlgn="base" hangingPunct="0">
              <a:spcBef>
                <a:spcPct val="0"/>
              </a:spcBef>
              <a:spcAft>
                <a:spcPct val="0"/>
              </a:spcAft>
              <a:defRPr sz="2400">
                <a:solidFill>
                  <a:srgbClr val="FF9933"/>
                </a:solidFill>
                <a:latin typeface="Times New Roman" pitchFamily="18" charset="0"/>
              </a:defRPr>
            </a:lvl6pPr>
            <a:lvl7pPr marL="2971800" indent="-228600" eaLnBrk="0" fontAlgn="base" hangingPunct="0">
              <a:spcBef>
                <a:spcPct val="0"/>
              </a:spcBef>
              <a:spcAft>
                <a:spcPct val="0"/>
              </a:spcAft>
              <a:defRPr sz="2400">
                <a:solidFill>
                  <a:srgbClr val="FF9933"/>
                </a:solidFill>
                <a:latin typeface="Times New Roman" pitchFamily="18" charset="0"/>
              </a:defRPr>
            </a:lvl7pPr>
            <a:lvl8pPr marL="3429000" indent="-228600" eaLnBrk="0" fontAlgn="base" hangingPunct="0">
              <a:spcBef>
                <a:spcPct val="0"/>
              </a:spcBef>
              <a:spcAft>
                <a:spcPct val="0"/>
              </a:spcAft>
              <a:defRPr sz="2400">
                <a:solidFill>
                  <a:srgbClr val="FF9933"/>
                </a:solidFill>
                <a:latin typeface="Times New Roman" pitchFamily="18" charset="0"/>
              </a:defRPr>
            </a:lvl8pPr>
            <a:lvl9pPr marL="3886200" indent="-228600" eaLnBrk="0" fontAlgn="base" hangingPunct="0">
              <a:spcBef>
                <a:spcPct val="0"/>
              </a:spcBef>
              <a:spcAft>
                <a:spcPct val="0"/>
              </a:spcAft>
              <a:defRPr sz="2400">
                <a:solidFill>
                  <a:srgbClr val="FF9933"/>
                </a:solidFill>
                <a:latin typeface="Times New Roman" pitchFamily="18" charset="0"/>
              </a:defRPr>
            </a:lvl9pPr>
          </a:lstStyle>
          <a:p>
            <a:pPr eaLnBrk="1" fontAlgn="base" hangingPunct="1">
              <a:spcBef>
                <a:spcPct val="0"/>
              </a:spcBef>
              <a:spcAft>
                <a:spcPct val="0"/>
              </a:spcAft>
            </a:pPr>
            <a:r>
              <a:rPr lang="en-US" altLang="en-US" sz="1200" i="1" smtClean="0">
                <a:solidFill>
                  <a:srgbClr val="FFFFFF"/>
                </a:solidFill>
                <a:latin typeface="Arial" charset="0"/>
              </a:rPr>
              <a:t>[Model S20RTS]</a:t>
            </a:r>
          </a:p>
        </p:txBody>
      </p:sp>
      <p:sp>
        <p:nvSpPr>
          <p:cNvPr id="6" name="TextBox 5"/>
          <p:cNvSpPr txBox="1"/>
          <p:nvPr/>
        </p:nvSpPr>
        <p:spPr>
          <a:xfrm>
            <a:off x="450528" y="133351"/>
            <a:ext cx="5309467" cy="584775"/>
          </a:xfrm>
          <a:prstGeom prst="rect">
            <a:avLst/>
          </a:prstGeom>
          <a:noFill/>
        </p:spPr>
        <p:txBody>
          <a:bodyPr wrap="none" rtlCol="0">
            <a:spAutoFit/>
          </a:bodyPr>
          <a:lstStyle/>
          <a:p>
            <a:r>
              <a:rPr lang="en-US" sz="3200" b="1" i="1" dirty="0" smtClean="0">
                <a:solidFill>
                  <a:schemeClr val="bg1"/>
                </a:solidFill>
              </a:rPr>
              <a:t>1990’s – 3D seismic variations</a:t>
            </a:r>
            <a:endParaRPr lang="en-US" sz="3200" b="1" i="1" dirty="0">
              <a:solidFill>
                <a:schemeClr val="bg1"/>
              </a:solidFill>
            </a:endParaRPr>
          </a:p>
        </p:txBody>
      </p:sp>
      <p:pic>
        <p:nvPicPr>
          <p:cNvPr id="17410" name="Picture 2" descr="C:\Users\elthorno\Desktop\Japan\20140806_20023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61023" y="165197"/>
            <a:ext cx="1621578" cy="288280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209695" y="3160889"/>
            <a:ext cx="1601721" cy="369332"/>
          </a:xfrm>
          <a:prstGeom prst="rect">
            <a:avLst/>
          </a:prstGeom>
          <a:noFill/>
        </p:spPr>
        <p:txBody>
          <a:bodyPr wrap="none" rtlCol="0">
            <a:spAutoFit/>
          </a:bodyPr>
          <a:lstStyle/>
          <a:p>
            <a:r>
              <a:rPr lang="en-US" dirty="0" err="1" smtClean="0">
                <a:solidFill>
                  <a:schemeClr val="bg1"/>
                </a:solidFill>
              </a:rPr>
              <a:t>Jeroen</a:t>
            </a:r>
            <a:r>
              <a:rPr lang="en-US" dirty="0" smtClean="0">
                <a:solidFill>
                  <a:schemeClr val="bg1"/>
                </a:solidFill>
              </a:rPr>
              <a:t> </a:t>
            </a:r>
            <a:r>
              <a:rPr lang="en-US" dirty="0" err="1" smtClean="0">
                <a:solidFill>
                  <a:schemeClr val="bg1"/>
                </a:solidFill>
              </a:rPr>
              <a:t>Ritsema</a:t>
            </a:r>
            <a:endParaRPr lang="en-US" dirty="0">
              <a:solidFill>
                <a:schemeClr val="bg1"/>
              </a:solidFill>
            </a:endParaRPr>
          </a:p>
        </p:txBody>
      </p:sp>
    </p:spTree>
    <p:extLst>
      <p:ext uri="{BB962C8B-B14F-4D97-AF65-F5344CB8AC3E}">
        <p14:creationId xmlns:p14="http://schemas.microsoft.com/office/powerpoint/2010/main" val="12038090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752600" y="914400"/>
            <a:ext cx="5943600" cy="5729388"/>
          </a:xfrm>
          <a:prstGeom prst="rect">
            <a:avLst/>
          </a:prstGeom>
        </p:spPr>
      </p:pic>
      <p:sp>
        <p:nvSpPr>
          <p:cNvPr id="5" name="TextBox 4"/>
          <p:cNvSpPr txBox="1"/>
          <p:nvPr/>
        </p:nvSpPr>
        <p:spPr>
          <a:xfrm>
            <a:off x="450528" y="133351"/>
            <a:ext cx="5111464" cy="584775"/>
          </a:xfrm>
          <a:prstGeom prst="rect">
            <a:avLst/>
          </a:prstGeom>
          <a:noFill/>
        </p:spPr>
        <p:txBody>
          <a:bodyPr wrap="none" rtlCol="0">
            <a:spAutoFit/>
          </a:bodyPr>
          <a:lstStyle/>
          <a:p>
            <a:r>
              <a:rPr lang="en-US" sz="3200" b="1" i="1" dirty="0" smtClean="0"/>
              <a:t>Earth – Mechanical Structure</a:t>
            </a:r>
            <a:endParaRPr lang="en-US" sz="3200" b="1" i="1" dirty="0"/>
          </a:p>
        </p:txBody>
      </p:sp>
    </p:spTree>
    <p:extLst>
      <p:ext uri="{BB962C8B-B14F-4D97-AF65-F5344CB8AC3E}">
        <p14:creationId xmlns:p14="http://schemas.microsoft.com/office/powerpoint/2010/main" val="325160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685800"/>
            <a:ext cx="6324600" cy="35829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097338"/>
            <a:ext cx="7239000" cy="26082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TextBox 6"/>
          <p:cNvSpPr txBox="1"/>
          <p:nvPr/>
        </p:nvSpPr>
        <p:spPr>
          <a:xfrm>
            <a:off x="450528" y="133351"/>
            <a:ext cx="4704301" cy="584775"/>
          </a:xfrm>
          <a:prstGeom prst="rect">
            <a:avLst/>
          </a:prstGeom>
          <a:noFill/>
        </p:spPr>
        <p:txBody>
          <a:bodyPr wrap="none" rtlCol="0">
            <a:spAutoFit/>
          </a:bodyPr>
          <a:lstStyle/>
          <a:p>
            <a:r>
              <a:rPr lang="en-US" sz="3200" b="1" i="1" dirty="0" smtClean="0"/>
              <a:t>Density and size of planets</a:t>
            </a:r>
            <a:endParaRPr lang="en-US" sz="3200" b="1" i="1" dirty="0"/>
          </a:p>
        </p:txBody>
      </p:sp>
    </p:spTree>
    <p:extLst>
      <p:ext uri="{BB962C8B-B14F-4D97-AF65-F5344CB8AC3E}">
        <p14:creationId xmlns:p14="http://schemas.microsoft.com/office/powerpoint/2010/main" val="32873784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1066800"/>
            <a:ext cx="8515350" cy="548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curator.jsc.nasa.gov/education/LPETSS/_images/Classific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95400"/>
            <a:ext cx="8515350" cy="5105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450528" y="133351"/>
            <a:ext cx="4223849" cy="584775"/>
          </a:xfrm>
          <a:prstGeom prst="rect">
            <a:avLst/>
          </a:prstGeom>
          <a:noFill/>
        </p:spPr>
        <p:txBody>
          <a:bodyPr wrap="none" rtlCol="0">
            <a:spAutoFit/>
          </a:bodyPr>
          <a:lstStyle/>
          <a:p>
            <a:r>
              <a:rPr lang="en-US" sz="3200" b="1" i="1" dirty="0" smtClean="0"/>
              <a:t>Meteorite Classification</a:t>
            </a:r>
            <a:endParaRPr lang="en-US" sz="3200" b="1" i="1" dirty="0"/>
          </a:p>
        </p:txBody>
      </p:sp>
    </p:spTree>
    <p:extLst>
      <p:ext uri="{BB962C8B-B14F-4D97-AF65-F5344CB8AC3E}">
        <p14:creationId xmlns:p14="http://schemas.microsoft.com/office/powerpoint/2010/main" val="3817798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glacialtill.files.wordpress.com/2012/05/cml0147-2-pt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775" y="838200"/>
            <a:ext cx="8886825" cy="46672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0528" y="133351"/>
            <a:ext cx="7155933" cy="584775"/>
          </a:xfrm>
          <a:prstGeom prst="rect">
            <a:avLst/>
          </a:prstGeom>
          <a:noFill/>
        </p:spPr>
        <p:txBody>
          <a:bodyPr wrap="none" rtlCol="0">
            <a:spAutoFit/>
          </a:bodyPr>
          <a:lstStyle/>
          <a:p>
            <a:r>
              <a:rPr lang="en-US" sz="3200" b="1" i="1" dirty="0" smtClean="0"/>
              <a:t>Carbonaceous Chondrite with </a:t>
            </a:r>
            <a:r>
              <a:rPr lang="en-US" sz="3200" b="1" i="1" dirty="0" err="1" smtClean="0"/>
              <a:t>chondrules</a:t>
            </a:r>
            <a:endParaRPr lang="en-US" sz="3200" b="1" i="1" dirty="0"/>
          </a:p>
        </p:txBody>
      </p:sp>
    </p:spTree>
    <p:extLst>
      <p:ext uri="{BB962C8B-B14F-4D97-AF65-F5344CB8AC3E}">
        <p14:creationId xmlns:p14="http://schemas.microsoft.com/office/powerpoint/2010/main" val="18662870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0528" y="133351"/>
            <a:ext cx="6357446" cy="584775"/>
          </a:xfrm>
          <a:prstGeom prst="rect">
            <a:avLst/>
          </a:prstGeom>
          <a:noFill/>
        </p:spPr>
        <p:txBody>
          <a:bodyPr wrap="none" rtlCol="0">
            <a:spAutoFit/>
          </a:bodyPr>
          <a:lstStyle/>
          <a:p>
            <a:r>
              <a:rPr lang="en-US" sz="3200" b="1" i="1" dirty="0" smtClean="0"/>
              <a:t>CAI’s – Calcium Aluminum Inclusions</a:t>
            </a:r>
            <a:endParaRPr lang="en-US" sz="3200" b="1" i="1" dirty="0"/>
          </a:p>
        </p:txBody>
      </p:sp>
      <p:pic>
        <p:nvPicPr>
          <p:cNvPr id="10242" name="Picture 2" descr="http://astrobob.areavoices.com/astrobob/images/NWA_3118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718126"/>
            <a:ext cx="6659312" cy="4648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0528" y="5791200"/>
            <a:ext cx="7779072" cy="646331"/>
          </a:xfrm>
          <a:prstGeom prst="rect">
            <a:avLst/>
          </a:prstGeom>
          <a:noFill/>
        </p:spPr>
        <p:txBody>
          <a:bodyPr wrap="square" rtlCol="0">
            <a:spAutoFit/>
          </a:bodyPr>
          <a:lstStyle/>
          <a:p>
            <a:r>
              <a:rPr lang="en-US" dirty="0" smtClean="0"/>
              <a:t>Carbonaceous chondrite NWA 3118.  Shows spherical </a:t>
            </a:r>
            <a:r>
              <a:rPr lang="en-US" dirty="0" err="1" smtClean="0"/>
              <a:t>chondrules</a:t>
            </a:r>
            <a:r>
              <a:rPr lang="en-US" dirty="0" smtClean="0"/>
              <a:t> and white (circled) CAI.</a:t>
            </a:r>
            <a:endParaRPr lang="en-US" dirty="0"/>
          </a:p>
        </p:txBody>
      </p:sp>
    </p:spTree>
    <p:extLst>
      <p:ext uri="{BB962C8B-B14F-4D97-AF65-F5344CB8AC3E}">
        <p14:creationId xmlns:p14="http://schemas.microsoft.com/office/powerpoint/2010/main" val="2139041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0528" y="133351"/>
            <a:ext cx="2827634" cy="584775"/>
          </a:xfrm>
          <a:prstGeom prst="rect">
            <a:avLst/>
          </a:prstGeom>
          <a:noFill/>
        </p:spPr>
        <p:txBody>
          <a:bodyPr wrap="none" rtlCol="0">
            <a:spAutoFit/>
          </a:bodyPr>
          <a:lstStyle/>
          <a:p>
            <a:r>
              <a:rPr lang="en-US" sz="3200" b="1" i="1" dirty="0" smtClean="0"/>
              <a:t>Iron Meteorites</a:t>
            </a:r>
            <a:endParaRPr lang="en-US" sz="3200" b="1" i="1" dirty="0"/>
          </a:p>
        </p:txBody>
      </p:sp>
      <p:pic>
        <p:nvPicPr>
          <p:cNvPr id="7170" name="Picture 2" descr="http://geology.com/meteorites/images/meteorite-7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572" y="914400"/>
            <a:ext cx="4335520" cy="36140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87573" y="4724400"/>
            <a:ext cx="4335520" cy="646331"/>
          </a:xfrm>
          <a:prstGeom prst="rect">
            <a:avLst/>
          </a:prstGeom>
          <a:noFill/>
        </p:spPr>
        <p:txBody>
          <a:bodyPr wrap="square" rtlCol="0">
            <a:spAutoFit/>
          </a:bodyPr>
          <a:lstStyle/>
          <a:p>
            <a:r>
              <a:rPr lang="en-US" dirty="0" err="1" smtClean="0"/>
              <a:t>Sikhote-Alin</a:t>
            </a:r>
            <a:r>
              <a:rPr lang="en-US" dirty="0" smtClean="0"/>
              <a:t> meteorite, observed to fall in eastern Russia in 1947.</a:t>
            </a:r>
            <a:endParaRPr lang="en-US" dirty="0"/>
          </a:p>
        </p:txBody>
      </p:sp>
      <p:pic>
        <p:nvPicPr>
          <p:cNvPr id="7172" name="Picture 4" descr="http://geology.com/meteorites/images/seymchan-meteorite-iie-iron-7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362" y="1143000"/>
            <a:ext cx="4603438" cy="3124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898455" y="4724400"/>
            <a:ext cx="3788345" cy="646331"/>
          </a:xfrm>
          <a:prstGeom prst="rect">
            <a:avLst/>
          </a:prstGeom>
          <a:noFill/>
        </p:spPr>
        <p:txBody>
          <a:bodyPr wrap="none" rtlCol="0">
            <a:spAutoFit/>
          </a:bodyPr>
          <a:lstStyle/>
          <a:p>
            <a:r>
              <a:rPr lang="en-US" dirty="0" err="1" smtClean="0"/>
              <a:t>Seymchan</a:t>
            </a:r>
            <a:r>
              <a:rPr lang="en-US" dirty="0" smtClean="0"/>
              <a:t> meteorite, discovered near </a:t>
            </a:r>
          </a:p>
          <a:p>
            <a:r>
              <a:rPr lang="en-US" dirty="0" err="1" smtClean="0"/>
              <a:t>Magadan</a:t>
            </a:r>
            <a:r>
              <a:rPr lang="en-US" dirty="0" smtClean="0"/>
              <a:t> in Russia in 1967.</a:t>
            </a:r>
            <a:endParaRPr lang="en-US" dirty="0"/>
          </a:p>
        </p:txBody>
      </p:sp>
    </p:spTree>
    <p:extLst>
      <p:ext uri="{BB962C8B-B14F-4D97-AF65-F5344CB8AC3E}">
        <p14:creationId xmlns:p14="http://schemas.microsoft.com/office/powerpoint/2010/main" val="29093367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upload.wikimedia.org/wikipedia/commons/0/00/Esque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742406"/>
            <a:ext cx="6934200" cy="5105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50528" y="133351"/>
            <a:ext cx="1636025" cy="584775"/>
          </a:xfrm>
          <a:prstGeom prst="rect">
            <a:avLst/>
          </a:prstGeom>
          <a:noFill/>
        </p:spPr>
        <p:txBody>
          <a:bodyPr wrap="none" rtlCol="0">
            <a:spAutoFit/>
          </a:bodyPr>
          <a:lstStyle/>
          <a:p>
            <a:r>
              <a:rPr lang="en-US" sz="3200" b="1" i="1" dirty="0" err="1" smtClean="0"/>
              <a:t>Pallasite</a:t>
            </a:r>
            <a:endParaRPr lang="en-US" sz="3200" b="1" i="1" dirty="0"/>
          </a:p>
        </p:txBody>
      </p:sp>
      <p:sp>
        <p:nvSpPr>
          <p:cNvPr id="4" name="TextBox 3"/>
          <p:cNvSpPr txBox="1"/>
          <p:nvPr/>
        </p:nvSpPr>
        <p:spPr>
          <a:xfrm>
            <a:off x="450528" y="6096000"/>
            <a:ext cx="8318431" cy="646331"/>
          </a:xfrm>
          <a:prstGeom prst="rect">
            <a:avLst/>
          </a:prstGeom>
          <a:noFill/>
        </p:spPr>
        <p:txBody>
          <a:bodyPr wrap="none" rtlCol="0">
            <a:spAutoFit/>
          </a:bodyPr>
          <a:lstStyle/>
          <a:p>
            <a:r>
              <a:rPr lang="en-US" dirty="0" smtClean="0"/>
              <a:t>A slice through a rare </a:t>
            </a:r>
            <a:r>
              <a:rPr lang="en-US" dirty="0" err="1" smtClean="0"/>
              <a:t>Pallasite</a:t>
            </a:r>
            <a:r>
              <a:rPr lang="en-US" dirty="0" smtClean="0"/>
              <a:t> meteorite , </a:t>
            </a:r>
            <a:r>
              <a:rPr lang="en-US" dirty="0" err="1" smtClean="0"/>
              <a:t>Esquel</a:t>
            </a:r>
            <a:r>
              <a:rPr lang="en-US" dirty="0" smtClean="0"/>
              <a:t> meteorite found in Argentina.  Shows</a:t>
            </a:r>
          </a:p>
          <a:p>
            <a:r>
              <a:rPr lang="en-US" dirty="0" smtClean="0"/>
              <a:t>Olivine crystals suspended in Iron. </a:t>
            </a:r>
            <a:endParaRPr lang="en-US" dirty="0"/>
          </a:p>
        </p:txBody>
      </p:sp>
    </p:spTree>
    <p:extLst>
      <p:ext uri="{BB962C8B-B14F-4D97-AF65-F5344CB8AC3E}">
        <p14:creationId xmlns:p14="http://schemas.microsoft.com/office/powerpoint/2010/main" val="23262842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0528" y="133351"/>
            <a:ext cx="3266856" cy="584775"/>
          </a:xfrm>
          <a:prstGeom prst="rect">
            <a:avLst/>
          </a:prstGeom>
          <a:noFill/>
        </p:spPr>
        <p:txBody>
          <a:bodyPr wrap="none" rtlCol="0">
            <a:spAutoFit/>
          </a:bodyPr>
          <a:lstStyle/>
          <a:p>
            <a:r>
              <a:rPr lang="en-US" sz="3200" b="1" i="1" dirty="0" smtClean="0"/>
              <a:t>Allende Meteorite</a:t>
            </a:r>
            <a:endParaRPr lang="en-US" sz="3200" b="1" i="1" dirty="0"/>
          </a:p>
        </p:txBody>
      </p:sp>
      <p:pic>
        <p:nvPicPr>
          <p:cNvPr id="9218" name="Picture 2" descr="http://upload.wikimedia.org/wikipedia/commons/2/24/Allende_meteorit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838200"/>
            <a:ext cx="5400675" cy="51054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www.psrd.hawaii.edu/WebImg/allendeCAI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33351"/>
            <a:ext cx="3333750" cy="2019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867400" y="2980509"/>
            <a:ext cx="3179845" cy="2862322"/>
          </a:xfrm>
          <a:prstGeom prst="rect">
            <a:avLst/>
          </a:prstGeom>
          <a:noFill/>
        </p:spPr>
        <p:txBody>
          <a:bodyPr wrap="none" rtlCol="0">
            <a:spAutoFit/>
          </a:bodyPr>
          <a:lstStyle/>
          <a:p>
            <a:r>
              <a:rPr lang="en-US" dirty="0" smtClean="0"/>
              <a:t>Fell in 1969 near </a:t>
            </a:r>
            <a:r>
              <a:rPr lang="en-US" dirty="0" err="1" smtClean="0"/>
              <a:t>Pueblito</a:t>
            </a:r>
            <a:r>
              <a:rPr lang="en-US" dirty="0" smtClean="0"/>
              <a:t> </a:t>
            </a:r>
            <a:r>
              <a:rPr lang="en-US" dirty="0" err="1" smtClean="0"/>
              <a:t>det</a:t>
            </a:r>
            <a:endParaRPr lang="en-US" dirty="0" smtClean="0"/>
          </a:p>
          <a:p>
            <a:r>
              <a:rPr lang="en-US" dirty="0" smtClean="0"/>
              <a:t>Allende in Mexico.</a:t>
            </a:r>
          </a:p>
          <a:p>
            <a:endParaRPr lang="en-US" dirty="0"/>
          </a:p>
          <a:p>
            <a:r>
              <a:rPr lang="en-US" dirty="0" smtClean="0"/>
              <a:t>~4 tons of fragments fell,</a:t>
            </a:r>
          </a:p>
          <a:p>
            <a:r>
              <a:rPr lang="en-US" dirty="0" smtClean="0"/>
              <a:t>Covering an area about </a:t>
            </a:r>
          </a:p>
          <a:p>
            <a:r>
              <a:rPr lang="en-US" dirty="0" smtClean="0"/>
              <a:t>50 x 10 km.</a:t>
            </a:r>
          </a:p>
          <a:p>
            <a:endParaRPr lang="en-US" dirty="0"/>
          </a:p>
          <a:p>
            <a:r>
              <a:rPr lang="en-US" dirty="0" smtClean="0"/>
              <a:t>Largest carbonaceous chondrite</a:t>
            </a:r>
          </a:p>
          <a:p>
            <a:r>
              <a:rPr lang="en-US" dirty="0" smtClean="0"/>
              <a:t>Found on Earth, and as a result</a:t>
            </a:r>
          </a:p>
          <a:p>
            <a:r>
              <a:rPr lang="en-US" dirty="0" smtClean="0"/>
              <a:t>Is also the most studied.</a:t>
            </a:r>
            <a:endParaRPr lang="en-US" dirty="0"/>
          </a:p>
        </p:txBody>
      </p:sp>
    </p:spTree>
    <p:extLst>
      <p:ext uri="{BB962C8B-B14F-4D97-AF65-F5344CB8AC3E}">
        <p14:creationId xmlns:p14="http://schemas.microsoft.com/office/powerpoint/2010/main" val="38835038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FF9933"/>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rgbClr val="FF9933"/>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TotalTime>
  <Words>1521</Words>
  <Application>Microsoft Office PowerPoint</Application>
  <PresentationFormat>On-screen Show (4:3)</PresentationFormat>
  <Paragraphs>154</Paragraphs>
  <Slides>25</Slides>
  <Notes>8</Notes>
  <HiddenSlides>0</HiddenSlides>
  <MMClips>0</MMClip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Office Theme</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elthorno</dc:creator>
  <cp:lastModifiedBy>elthorno</cp:lastModifiedBy>
  <cp:revision>70</cp:revision>
  <dcterms:created xsi:type="dcterms:W3CDTF">2014-01-06T22:09:59Z</dcterms:created>
  <dcterms:modified xsi:type="dcterms:W3CDTF">2017-08-30T00:19:17Z</dcterms:modified>
</cp:coreProperties>
</file>